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E7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1DA122-1D2C-498E-AFA0-93F2AE18139E}" v="2" dt="2026-08-05T16:33:27.7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0" d="100"/>
          <a:sy n="60" d="100"/>
        </p:scale>
        <p:origin x="816" y="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ger Arias" userId="4a3f7155-55ed-4994-a412-accf08aae94a" providerId="ADAL" clId="{394AB85D-6C44-470F-9F50-4079734EA60C}"/>
    <pc:docChg chg="modSld">
      <pc:chgData name="Roger Arias" userId="4a3f7155-55ed-4994-a412-accf08aae94a" providerId="ADAL" clId="{394AB85D-6C44-470F-9F50-4079734EA60C}" dt="2026-08-05T16:33:27.720" v="1" actId="931"/>
      <pc:docMkLst>
        <pc:docMk/>
      </pc:docMkLst>
      <pc:sldChg chg="addSp modSp">
        <pc:chgData name="Roger Arias" userId="4a3f7155-55ed-4994-a412-accf08aae94a" providerId="ADAL" clId="{394AB85D-6C44-470F-9F50-4079734EA60C}" dt="2026-08-05T16:33:27.720" v="1" actId="931"/>
        <pc:sldMkLst>
          <pc:docMk/>
          <pc:sldMk cId="0" sldId="256"/>
        </pc:sldMkLst>
        <pc:picChg chg="add mod">
          <ac:chgData name="Roger Arias" userId="4a3f7155-55ed-4994-a412-accf08aae94a" providerId="ADAL" clId="{394AB85D-6C44-470F-9F50-4079734EA60C}" dt="2026-08-05T16:32:44.972" v="0" actId="931"/>
          <ac:picMkLst>
            <pc:docMk/>
            <pc:sldMk cId="0" sldId="256"/>
            <ac:picMk id="83" creationId="{60D79BBD-D07F-A32A-C6A6-CF28E24162CF}"/>
          </ac:picMkLst>
        </pc:picChg>
        <pc:picChg chg="add mod">
          <ac:chgData name="Roger Arias" userId="4a3f7155-55ed-4994-a412-accf08aae94a" providerId="ADAL" clId="{394AB85D-6C44-470F-9F50-4079734EA60C}" dt="2026-08-05T16:33:27.720" v="1" actId="931"/>
          <ac:picMkLst>
            <pc:docMk/>
            <pc:sldMk cId="0" sldId="256"/>
            <ac:picMk id="85" creationId="{9D98D40F-7CCF-3A79-32E1-2AC718A352D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6122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One-page overview of the broader AI-native Servicing for Banking and Lending offering. The assessment and pilot are positioned as the entry point; the Jump Starter should explain entry-offer details.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ex_bg_darken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AE23636F-6611-1DDF-9573-4234784D27EC}"/>
              </a:ext>
            </a:extLst>
          </p:cNvPr>
          <p:cNvSpPr/>
          <p:nvPr/>
        </p:nvSpPr>
        <p:spPr>
          <a:xfrm>
            <a:off x="5769864" y="897600"/>
            <a:ext cx="6308722" cy="841249"/>
          </a:xfrm>
          <a:prstGeom prst="roundRect">
            <a:avLst>
              <a:gd name="adj" fmla="val 6828"/>
            </a:avLst>
          </a:prstGeom>
          <a:solidFill>
            <a:srgbClr val="0A2745">
              <a:alpha val="90000"/>
            </a:srgbClr>
          </a:solidFill>
          <a:ln w="12700">
            <a:solidFill>
              <a:srgbClr val="00C2D1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GB">
              <a:solidFill>
                <a:schemeClr val="tx1"/>
              </a:solidFill>
            </a:endParaRPr>
          </a:p>
        </p:txBody>
      </p:sp>
      <p:sp>
        <p:nvSpPr>
          <p:cNvPr id="3" name="Shape 0"/>
          <p:cNvSpPr/>
          <p:nvPr/>
        </p:nvSpPr>
        <p:spPr>
          <a:xfrm>
            <a:off x="502920" y="5285232"/>
            <a:ext cx="11201400" cy="0"/>
          </a:xfrm>
          <a:prstGeom prst="line">
            <a:avLst/>
          </a:prstGeom>
          <a:noFill/>
          <a:ln w="15240">
            <a:solidFill>
              <a:srgbClr val="00C2D1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1"/>
          <p:cNvSpPr/>
          <p:nvPr/>
        </p:nvSpPr>
        <p:spPr>
          <a:xfrm>
            <a:off x="1701204" y="219455"/>
            <a:ext cx="2752557" cy="217967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B9CBD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AWS Marketplace Professional Services</a:t>
            </a:r>
            <a:endParaRPr lang="en-US" sz="1100" b="1" dirty="0"/>
          </a:p>
        </p:txBody>
      </p:sp>
      <p:sp>
        <p:nvSpPr>
          <p:cNvPr id="5" name="Text 2"/>
          <p:cNvSpPr/>
          <p:nvPr/>
        </p:nvSpPr>
        <p:spPr>
          <a:xfrm>
            <a:off x="9235440" y="219456"/>
            <a:ext cx="2331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D3E0EA"/>
                </a:solidFill>
              </a:rPr>
              <a:t>Built on Amazon Connect + AWS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530352" y="667512"/>
            <a:ext cx="53492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AI-Native Servicing</a:t>
            </a:r>
            <a:endParaRPr lang="en-US" sz="2850" dirty="0"/>
          </a:p>
          <a:p>
            <a:pPr marL="0" indent="0" algn="l">
              <a:buNone/>
            </a:pPr>
            <a:r>
              <a:rPr lang="en-US" sz="28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for Banking &amp; Lending</a:t>
            </a:r>
            <a:endParaRPr lang="en-US" sz="2850" dirty="0"/>
          </a:p>
        </p:txBody>
      </p:sp>
      <p:sp>
        <p:nvSpPr>
          <p:cNvPr id="7" name="Shape 4"/>
          <p:cNvSpPr/>
          <p:nvPr/>
        </p:nvSpPr>
        <p:spPr>
          <a:xfrm>
            <a:off x="548640" y="1627632"/>
            <a:ext cx="1207008" cy="0"/>
          </a:xfrm>
          <a:prstGeom prst="line">
            <a:avLst/>
          </a:prstGeom>
          <a:noFill/>
          <a:ln w="38100">
            <a:solidFill>
              <a:srgbClr val="E51B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Shape 5"/>
          <p:cNvSpPr/>
          <p:nvPr/>
        </p:nvSpPr>
        <p:spPr>
          <a:xfrm>
            <a:off x="1810512" y="1627632"/>
            <a:ext cx="1207008" cy="0"/>
          </a:xfrm>
          <a:prstGeom prst="line">
            <a:avLst/>
          </a:prstGeom>
          <a:noFill/>
          <a:ln w="38100">
            <a:solidFill>
              <a:srgbClr val="00C2D1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6"/>
          <p:cNvSpPr/>
          <p:nvPr/>
        </p:nvSpPr>
        <p:spPr>
          <a:xfrm>
            <a:off x="530352" y="1810512"/>
            <a:ext cx="55778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530" dirty="0">
                <a:solidFill>
                  <a:srgbClr val="D3E0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 beyond conversational automation to governed, end-to-end resolution across high-value servicing journeys.</a:t>
            </a:r>
            <a:endParaRPr lang="en-US" sz="1530" dirty="0"/>
          </a:p>
        </p:txBody>
      </p:sp>
      <p:sp>
        <p:nvSpPr>
          <p:cNvPr id="10" name="Shape 7"/>
          <p:cNvSpPr/>
          <p:nvPr/>
        </p:nvSpPr>
        <p:spPr>
          <a:xfrm>
            <a:off x="530352" y="2523744"/>
            <a:ext cx="2724912" cy="1783080"/>
          </a:xfrm>
          <a:prstGeom prst="roundRect">
            <a:avLst>
              <a:gd name="adj" fmla="val 3590"/>
            </a:avLst>
          </a:prstGeom>
          <a:solidFill>
            <a:srgbClr val="0B2B4A">
              <a:alpha val="90000"/>
            </a:srgbClr>
          </a:solidFill>
          <a:ln w="12700">
            <a:solidFill>
              <a:srgbClr val="2D5E7F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8"/>
          <p:cNvSpPr/>
          <p:nvPr/>
        </p:nvSpPr>
        <p:spPr>
          <a:xfrm>
            <a:off x="731520" y="2697480"/>
            <a:ext cx="23042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80" b="1" dirty="0">
                <a:solidFill>
                  <a:srgbClr val="2CE7F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servicing challenge</a:t>
            </a:r>
            <a:endParaRPr lang="en-US" sz="1280" dirty="0"/>
          </a:p>
        </p:txBody>
      </p:sp>
      <p:sp>
        <p:nvSpPr>
          <p:cNvPr id="12" name="Text 9"/>
          <p:cNvSpPr/>
          <p:nvPr/>
        </p:nvSpPr>
        <p:spPr>
          <a:xfrm>
            <a:off x="731520" y="3054096"/>
            <a:ext cx="2304288" cy="9418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F4F8F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Fragmented channels, inconsistent context, high live-agent dependency, and automation that answers questions but often stops short of resolution.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731520" y="4151376"/>
            <a:ext cx="2267712" cy="0"/>
          </a:xfrm>
          <a:prstGeom prst="line">
            <a:avLst/>
          </a:prstGeom>
          <a:noFill/>
          <a:ln w="12700">
            <a:solidFill>
              <a:srgbClr val="E51B8A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Shape 11"/>
          <p:cNvSpPr/>
          <p:nvPr/>
        </p:nvSpPr>
        <p:spPr>
          <a:xfrm>
            <a:off x="3456432" y="2523744"/>
            <a:ext cx="2724912" cy="1783080"/>
          </a:xfrm>
          <a:prstGeom prst="roundRect">
            <a:avLst>
              <a:gd name="adj" fmla="val 3590"/>
            </a:avLst>
          </a:prstGeom>
          <a:solidFill>
            <a:srgbClr val="0B2B4A">
              <a:alpha val="90000"/>
            </a:srgbClr>
          </a:solidFill>
          <a:ln w="12700">
            <a:solidFill>
              <a:srgbClr val="2D5E7F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Text 12"/>
          <p:cNvSpPr/>
          <p:nvPr/>
        </p:nvSpPr>
        <p:spPr>
          <a:xfrm>
            <a:off x="3657600" y="2697480"/>
            <a:ext cx="22677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80" b="1" dirty="0">
                <a:solidFill>
                  <a:srgbClr val="2CE7F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Hexaware approach</a:t>
            </a:r>
            <a:endParaRPr lang="en-US" sz="1280" dirty="0"/>
          </a:p>
        </p:txBody>
      </p:sp>
      <p:sp>
        <p:nvSpPr>
          <p:cNvPr id="16" name="Text 13"/>
          <p:cNvSpPr/>
          <p:nvPr/>
        </p:nvSpPr>
        <p:spPr>
          <a:xfrm>
            <a:off x="3657600" y="3054096"/>
            <a:ext cx="2286000" cy="9418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F4F8F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servicing around the resolved customer need: understand intent, ground decisions, orchestrate workflows, resolve safely, and improve continuously.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3657600" y="4151376"/>
            <a:ext cx="2267712" cy="0"/>
          </a:xfrm>
          <a:prstGeom prst="line">
            <a:avLst/>
          </a:prstGeom>
          <a:noFill/>
          <a:ln w="12700">
            <a:solidFill>
              <a:srgbClr val="00C2D1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Text 15"/>
          <p:cNvSpPr/>
          <p:nvPr/>
        </p:nvSpPr>
        <p:spPr>
          <a:xfrm>
            <a:off x="5945512" y="928434"/>
            <a:ext cx="5952744" cy="1920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4F8F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AI-native resolution fabric</a:t>
            </a:r>
            <a:endParaRPr lang="en-US" sz="1150" dirty="0"/>
          </a:p>
        </p:txBody>
      </p:sp>
      <p:sp>
        <p:nvSpPr>
          <p:cNvPr id="19" name="Shape 16"/>
          <p:cNvSpPr/>
          <p:nvPr/>
        </p:nvSpPr>
        <p:spPr>
          <a:xfrm>
            <a:off x="5945512" y="1239330"/>
            <a:ext cx="1088136" cy="420624"/>
          </a:xfrm>
          <a:prstGeom prst="roundRect">
            <a:avLst>
              <a:gd name="adj" fmla="val 8696"/>
            </a:avLst>
          </a:prstGeom>
          <a:solidFill>
            <a:srgbClr val="0B2B4A">
              <a:alpha val="82000"/>
            </a:srgbClr>
          </a:solidFill>
          <a:ln w="12700">
            <a:solidFill>
              <a:srgbClr val="00C2D1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GB" sz="900"/>
          </a:p>
        </p:txBody>
      </p:sp>
      <p:sp>
        <p:nvSpPr>
          <p:cNvPr id="20" name="Text 17"/>
          <p:cNvSpPr/>
          <p:nvPr/>
        </p:nvSpPr>
        <p:spPr>
          <a:xfrm>
            <a:off x="5991232" y="1376490"/>
            <a:ext cx="99669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Understand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7051936" y="1449642"/>
            <a:ext cx="91440" cy="0"/>
          </a:xfrm>
          <a:prstGeom prst="line">
            <a:avLst/>
          </a:prstGeom>
          <a:noFill/>
          <a:ln w="12700">
            <a:solidFill>
              <a:srgbClr val="00C2D1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en-GB" sz="900"/>
          </a:p>
        </p:txBody>
      </p:sp>
      <p:sp>
        <p:nvSpPr>
          <p:cNvPr id="22" name="Shape 19"/>
          <p:cNvSpPr/>
          <p:nvPr/>
        </p:nvSpPr>
        <p:spPr>
          <a:xfrm>
            <a:off x="7161664" y="1239330"/>
            <a:ext cx="1088136" cy="420624"/>
          </a:xfrm>
          <a:prstGeom prst="roundRect">
            <a:avLst>
              <a:gd name="adj" fmla="val 8696"/>
            </a:avLst>
          </a:prstGeom>
          <a:solidFill>
            <a:srgbClr val="0B2B4A">
              <a:alpha val="82000"/>
            </a:srgbClr>
          </a:solidFill>
          <a:ln w="12700">
            <a:solidFill>
              <a:srgbClr val="00C2D1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GB" sz="900"/>
          </a:p>
        </p:txBody>
      </p:sp>
      <p:sp>
        <p:nvSpPr>
          <p:cNvPr id="23" name="Text 20"/>
          <p:cNvSpPr/>
          <p:nvPr/>
        </p:nvSpPr>
        <p:spPr>
          <a:xfrm>
            <a:off x="7207384" y="1376490"/>
            <a:ext cx="99669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Ground</a:t>
            </a:r>
            <a:endParaRPr lang="en-US" sz="900" dirty="0"/>
          </a:p>
        </p:txBody>
      </p:sp>
      <p:sp>
        <p:nvSpPr>
          <p:cNvPr id="24" name="Shape 21"/>
          <p:cNvSpPr/>
          <p:nvPr/>
        </p:nvSpPr>
        <p:spPr>
          <a:xfrm>
            <a:off x="8268088" y="1449642"/>
            <a:ext cx="91440" cy="0"/>
          </a:xfrm>
          <a:prstGeom prst="line">
            <a:avLst/>
          </a:prstGeom>
          <a:noFill/>
          <a:ln w="12700">
            <a:solidFill>
              <a:srgbClr val="00C2D1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en-GB" sz="900"/>
          </a:p>
        </p:txBody>
      </p:sp>
      <p:sp>
        <p:nvSpPr>
          <p:cNvPr id="25" name="Shape 22"/>
          <p:cNvSpPr/>
          <p:nvPr/>
        </p:nvSpPr>
        <p:spPr>
          <a:xfrm>
            <a:off x="8377816" y="1239330"/>
            <a:ext cx="1088136" cy="420624"/>
          </a:xfrm>
          <a:prstGeom prst="roundRect">
            <a:avLst>
              <a:gd name="adj" fmla="val 8696"/>
            </a:avLst>
          </a:prstGeom>
          <a:solidFill>
            <a:srgbClr val="0B2B4A">
              <a:alpha val="82000"/>
            </a:srgbClr>
          </a:solidFill>
          <a:ln w="12700">
            <a:solidFill>
              <a:srgbClr val="00C2D1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GB" sz="900"/>
          </a:p>
        </p:txBody>
      </p:sp>
      <p:sp>
        <p:nvSpPr>
          <p:cNvPr id="26" name="Text 23"/>
          <p:cNvSpPr/>
          <p:nvPr/>
        </p:nvSpPr>
        <p:spPr>
          <a:xfrm>
            <a:off x="8423536" y="1376490"/>
            <a:ext cx="99669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Orchestrate</a:t>
            </a:r>
            <a:endParaRPr lang="en-US" sz="900" dirty="0"/>
          </a:p>
        </p:txBody>
      </p:sp>
      <p:sp>
        <p:nvSpPr>
          <p:cNvPr id="27" name="Shape 24"/>
          <p:cNvSpPr/>
          <p:nvPr/>
        </p:nvSpPr>
        <p:spPr>
          <a:xfrm>
            <a:off x="9484240" y="1449642"/>
            <a:ext cx="91440" cy="0"/>
          </a:xfrm>
          <a:prstGeom prst="line">
            <a:avLst/>
          </a:prstGeom>
          <a:noFill/>
          <a:ln w="12700">
            <a:solidFill>
              <a:srgbClr val="00C2D1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en-GB" sz="900"/>
          </a:p>
        </p:txBody>
      </p:sp>
      <p:sp>
        <p:nvSpPr>
          <p:cNvPr id="28" name="Shape 25"/>
          <p:cNvSpPr/>
          <p:nvPr/>
        </p:nvSpPr>
        <p:spPr>
          <a:xfrm>
            <a:off x="9593968" y="1239330"/>
            <a:ext cx="1088136" cy="420624"/>
          </a:xfrm>
          <a:prstGeom prst="roundRect">
            <a:avLst>
              <a:gd name="adj" fmla="val 8696"/>
            </a:avLst>
          </a:prstGeom>
          <a:solidFill>
            <a:srgbClr val="2CE7F3"/>
          </a:solidFill>
          <a:ln w="38100">
            <a:noFill/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9" name="Text 26"/>
          <p:cNvSpPr/>
          <p:nvPr/>
        </p:nvSpPr>
        <p:spPr>
          <a:xfrm>
            <a:off x="9639688" y="1376490"/>
            <a:ext cx="99669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Resolve</a:t>
            </a:r>
            <a:endParaRPr lang="en-US" sz="900" dirty="0"/>
          </a:p>
        </p:txBody>
      </p:sp>
      <p:sp>
        <p:nvSpPr>
          <p:cNvPr id="30" name="Shape 27"/>
          <p:cNvSpPr/>
          <p:nvPr/>
        </p:nvSpPr>
        <p:spPr>
          <a:xfrm>
            <a:off x="10700392" y="1449642"/>
            <a:ext cx="91440" cy="0"/>
          </a:xfrm>
          <a:prstGeom prst="line">
            <a:avLst/>
          </a:prstGeom>
          <a:noFill/>
          <a:ln w="12700">
            <a:solidFill>
              <a:srgbClr val="00C2D1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en-GB" sz="900"/>
          </a:p>
        </p:txBody>
      </p:sp>
      <p:sp>
        <p:nvSpPr>
          <p:cNvPr id="31" name="Shape 28"/>
          <p:cNvSpPr/>
          <p:nvPr/>
        </p:nvSpPr>
        <p:spPr>
          <a:xfrm>
            <a:off x="10810120" y="1239330"/>
            <a:ext cx="1088136" cy="420624"/>
          </a:xfrm>
          <a:prstGeom prst="roundRect">
            <a:avLst>
              <a:gd name="adj" fmla="val 8696"/>
            </a:avLst>
          </a:prstGeom>
          <a:solidFill>
            <a:srgbClr val="0B2B4A">
              <a:alpha val="82000"/>
            </a:srgbClr>
          </a:solidFill>
          <a:ln w="12700">
            <a:solidFill>
              <a:srgbClr val="00C2D1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GB" sz="900"/>
          </a:p>
        </p:txBody>
      </p:sp>
      <p:sp>
        <p:nvSpPr>
          <p:cNvPr id="32" name="Text 29"/>
          <p:cNvSpPr/>
          <p:nvPr/>
        </p:nvSpPr>
        <p:spPr>
          <a:xfrm>
            <a:off x="10855840" y="1376490"/>
            <a:ext cx="99669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Improve</a:t>
            </a:r>
            <a:endParaRPr lang="en-US" sz="900" dirty="0"/>
          </a:p>
        </p:txBody>
      </p:sp>
      <p:sp>
        <p:nvSpPr>
          <p:cNvPr id="33" name="Text 30"/>
          <p:cNvSpPr/>
          <p:nvPr/>
        </p:nvSpPr>
        <p:spPr>
          <a:xfrm>
            <a:off x="530352" y="5468112"/>
            <a:ext cx="2834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3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the broader offering enables</a:t>
            </a:r>
            <a:endParaRPr lang="en-US" sz="1320" dirty="0"/>
          </a:p>
        </p:txBody>
      </p:sp>
      <p:sp>
        <p:nvSpPr>
          <p:cNvPr id="34" name="Shape 31"/>
          <p:cNvSpPr/>
          <p:nvPr/>
        </p:nvSpPr>
        <p:spPr>
          <a:xfrm>
            <a:off x="530352" y="5779008"/>
            <a:ext cx="2377440" cy="475488"/>
          </a:xfrm>
          <a:prstGeom prst="roundRect">
            <a:avLst>
              <a:gd name="adj" fmla="val 9615"/>
            </a:avLst>
          </a:prstGeom>
          <a:solidFill>
            <a:srgbClr val="0A2745">
              <a:alpha val="90000"/>
            </a:srgbClr>
          </a:solidFill>
          <a:ln w="12700">
            <a:solidFill>
              <a:srgbClr val="00C2D1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5" name="Text 32"/>
          <p:cNvSpPr/>
          <p:nvPr/>
        </p:nvSpPr>
        <p:spPr>
          <a:xfrm>
            <a:off x="603504" y="5861304"/>
            <a:ext cx="1371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0C2D1"/>
                </a:solidFill>
              </a:rPr>
              <a:t>•</a:t>
            </a:r>
            <a:endParaRPr lang="en-US" sz="1600" dirty="0"/>
          </a:p>
        </p:txBody>
      </p:sp>
      <p:sp>
        <p:nvSpPr>
          <p:cNvPr id="36" name="Text 33"/>
          <p:cNvSpPr/>
          <p:nvPr/>
        </p:nvSpPr>
        <p:spPr>
          <a:xfrm>
            <a:off x="768096" y="5861304"/>
            <a:ext cx="20665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Higher end-to-end resolution</a:t>
            </a:r>
            <a:endParaRPr lang="en-US" sz="1000" dirty="0"/>
          </a:p>
        </p:txBody>
      </p:sp>
      <p:sp>
        <p:nvSpPr>
          <p:cNvPr id="37" name="Text 34"/>
          <p:cNvSpPr/>
          <p:nvPr/>
        </p:nvSpPr>
        <p:spPr>
          <a:xfrm>
            <a:off x="768096" y="6044184"/>
            <a:ext cx="206654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900" dirty="0">
                <a:solidFill>
                  <a:srgbClr val="B9CBD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journeys complete with governed action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3054096" y="5779008"/>
            <a:ext cx="2331720" cy="475488"/>
          </a:xfrm>
          <a:prstGeom prst="roundRect">
            <a:avLst>
              <a:gd name="adj" fmla="val 9615"/>
            </a:avLst>
          </a:prstGeom>
          <a:solidFill>
            <a:srgbClr val="0A2745">
              <a:alpha val="90000"/>
            </a:srgbClr>
          </a:solidFill>
          <a:ln w="12700">
            <a:solidFill>
              <a:srgbClr val="E51B8A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9" name="Text 36"/>
          <p:cNvSpPr/>
          <p:nvPr/>
        </p:nvSpPr>
        <p:spPr>
          <a:xfrm>
            <a:off x="3127248" y="5861304"/>
            <a:ext cx="1371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E51B8A"/>
                </a:solidFill>
              </a:rPr>
              <a:t>•</a:t>
            </a:r>
            <a:endParaRPr lang="en-US" sz="1600" dirty="0"/>
          </a:p>
        </p:txBody>
      </p:sp>
      <p:sp>
        <p:nvSpPr>
          <p:cNvPr id="40" name="Text 37"/>
          <p:cNvSpPr/>
          <p:nvPr/>
        </p:nvSpPr>
        <p:spPr>
          <a:xfrm>
            <a:off x="3291840" y="5861304"/>
            <a:ext cx="202082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Reduced live-agent effort</a:t>
            </a:r>
            <a:endParaRPr lang="en-US" sz="1000" dirty="0"/>
          </a:p>
        </p:txBody>
      </p:sp>
      <p:sp>
        <p:nvSpPr>
          <p:cNvPr id="41" name="Text 38"/>
          <p:cNvSpPr/>
          <p:nvPr/>
        </p:nvSpPr>
        <p:spPr>
          <a:xfrm>
            <a:off x="3291840" y="6044184"/>
            <a:ext cx="20208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900" dirty="0">
                <a:solidFill>
                  <a:srgbClr val="B9CBD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fewer avoidable contacts and transfers</a:t>
            </a:r>
            <a:endParaRPr lang="en-US" sz="900" dirty="0"/>
          </a:p>
        </p:txBody>
      </p:sp>
      <p:sp>
        <p:nvSpPr>
          <p:cNvPr id="42" name="Shape 39"/>
          <p:cNvSpPr/>
          <p:nvPr/>
        </p:nvSpPr>
        <p:spPr>
          <a:xfrm>
            <a:off x="5532120" y="5779008"/>
            <a:ext cx="2359152" cy="475488"/>
          </a:xfrm>
          <a:prstGeom prst="roundRect">
            <a:avLst>
              <a:gd name="adj" fmla="val 9615"/>
            </a:avLst>
          </a:prstGeom>
          <a:solidFill>
            <a:srgbClr val="0A2745">
              <a:alpha val="90000"/>
            </a:srgbClr>
          </a:solidFill>
          <a:ln w="12700">
            <a:solidFill>
              <a:srgbClr val="00C2D1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3" name="Text 40"/>
          <p:cNvSpPr/>
          <p:nvPr/>
        </p:nvSpPr>
        <p:spPr>
          <a:xfrm>
            <a:off x="5605272" y="5861304"/>
            <a:ext cx="1371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0C2D1"/>
                </a:solidFill>
              </a:rPr>
              <a:t>•</a:t>
            </a:r>
            <a:endParaRPr lang="en-US" sz="1600" dirty="0"/>
          </a:p>
        </p:txBody>
      </p:sp>
      <p:sp>
        <p:nvSpPr>
          <p:cNvPr id="44" name="Text 41"/>
          <p:cNvSpPr/>
          <p:nvPr/>
        </p:nvSpPr>
        <p:spPr>
          <a:xfrm>
            <a:off x="5769864" y="5861304"/>
            <a:ext cx="20482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Risk-aligned AI adoption</a:t>
            </a:r>
            <a:endParaRPr lang="en-US" sz="1000" dirty="0"/>
          </a:p>
        </p:txBody>
      </p:sp>
      <p:sp>
        <p:nvSpPr>
          <p:cNvPr id="45" name="Text 42"/>
          <p:cNvSpPr/>
          <p:nvPr/>
        </p:nvSpPr>
        <p:spPr>
          <a:xfrm>
            <a:off x="5769864" y="6044184"/>
            <a:ext cx="20482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900" dirty="0">
                <a:solidFill>
                  <a:srgbClr val="B9CBD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 oversight, audit, and controls</a:t>
            </a:r>
            <a:endParaRPr lang="en-US" sz="900" dirty="0"/>
          </a:p>
        </p:txBody>
      </p:sp>
      <p:sp>
        <p:nvSpPr>
          <p:cNvPr id="46" name="Shape 43"/>
          <p:cNvSpPr/>
          <p:nvPr/>
        </p:nvSpPr>
        <p:spPr>
          <a:xfrm>
            <a:off x="8119872" y="3694176"/>
            <a:ext cx="3493008" cy="1920240"/>
          </a:xfrm>
          <a:prstGeom prst="roundRect">
            <a:avLst>
              <a:gd name="adj" fmla="val 2857"/>
            </a:avLst>
          </a:prstGeom>
          <a:solidFill>
            <a:srgbClr val="0B2B4A">
              <a:alpha val="92000"/>
            </a:srgbClr>
          </a:solidFill>
          <a:ln w="12700">
            <a:solidFill>
              <a:srgbClr val="2D5E7F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7" name="Text 44"/>
          <p:cNvSpPr/>
          <p:nvPr/>
        </p:nvSpPr>
        <p:spPr>
          <a:xfrm>
            <a:off x="8339328" y="3858768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 journeys</a:t>
            </a:r>
            <a:endParaRPr lang="en-US" sz="1250" dirty="0"/>
          </a:p>
        </p:txBody>
      </p:sp>
      <p:sp>
        <p:nvSpPr>
          <p:cNvPr id="49" name="Shape 46"/>
          <p:cNvSpPr/>
          <p:nvPr/>
        </p:nvSpPr>
        <p:spPr>
          <a:xfrm>
            <a:off x="8330184" y="4232604"/>
            <a:ext cx="1508760" cy="228600"/>
          </a:xfrm>
          <a:prstGeom prst="roundRect">
            <a:avLst>
              <a:gd name="adj" fmla="val 20000"/>
            </a:avLst>
          </a:prstGeom>
          <a:solidFill>
            <a:srgbClr val="0B2B4A">
              <a:alpha val="82000"/>
            </a:srgbClr>
          </a:solidFill>
          <a:ln w="12700">
            <a:solidFill>
              <a:srgbClr val="00C2D1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0" name="Shape 47"/>
          <p:cNvSpPr/>
          <p:nvPr/>
        </p:nvSpPr>
        <p:spPr>
          <a:xfrm>
            <a:off x="8412480" y="4433772"/>
            <a:ext cx="1344168" cy="0"/>
          </a:xfrm>
          <a:prstGeom prst="line">
            <a:avLst/>
          </a:prstGeom>
          <a:noFill/>
          <a:ln w="9525">
            <a:solidFill>
              <a:srgbClr val="00C2D1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1" name="Text 48"/>
          <p:cNvSpPr/>
          <p:nvPr/>
        </p:nvSpPr>
        <p:spPr>
          <a:xfrm>
            <a:off x="8439912" y="4305756"/>
            <a:ext cx="1289304" cy="1188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F4F8F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Payment inquiries</a:t>
            </a:r>
            <a:endParaRPr lang="en-US" sz="1050" dirty="0"/>
          </a:p>
        </p:txBody>
      </p:sp>
      <p:sp>
        <p:nvSpPr>
          <p:cNvPr id="52" name="Shape 49"/>
          <p:cNvSpPr/>
          <p:nvPr/>
        </p:nvSpPr>
        <p:spPr>
          <a:xfrm>
            <a:off x="10012680" y="4232604"/>
            <a:ext cx="1371600" cy="228600"/>
          </a:xfrm>
          <a:prstGeom prst="roundRect">
            <a:avLst>
              <a:gd name="adj" fmla="val 20000"/>
            </a:avLst>
          </a:prstGeom>
          <a:solidFill>
            <a:srgbClr val="0B2B4A">
              <a:alpha val="82000"/>
            </a:srgbClr>
          </a:solidFill>
          <a:ln w="12700">
            <a:solidFill>
              <a:srgbClr val="00C2D1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3" name="Shape 50"/>
          <p:cNvSpPr/>
          <p:nvPr/>
        </p:nvSpPr>
        <p:spPr>
          <a:xfrm>
            <a:off x="10094976" y="4433772"/>
            <a:ext cx="1207008" cy="0"/>
          </a:xfrm>
          <a:prstGeom prst="line">
            <a:avLst/>
          </a:prstGeom>
          <a:noFill/>
          <a:ln w="9525">
            <a:solidFill>
              <a:srgbClr val="00C2D1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4" name="Text 51"/>
          <p:cNvSpPr/>
          <p:nvPr/>
        </p:nvSpPr>
        <p:spPr>
          <a:xfrm>
            <a:off x="10122408" y="4305756"/>
            <a:ext cx="1152144" cy="1188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F4F8F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Loan payoff</a:t>
            </a:r>
            <a:endParaRPr lang="en-US" sz="1050" dirty="0"/>
          </a:p>
        </p:txBody>
      </p:sp>
      <p:sp>
        <p:nvSpPr>
          <p:cNvPr id="55" name="Shape 52"/>
          <p:cNvSpPr/>
          <p:nvPr/>
        </p:nvSpPr>
        <p:spPr>
          <a:xfrm>
            <a:off x="8330184" y="4543500"/>
            <a:ext cx="1508760" cy="228600"/>
          </a:xfrm>
          <a:prstGeom prst="roundRect">
            <a:avLst>
              <a:gd name="adj" fmla="val 20000"/>
            </a:avLst>
          </a:prstGeom>
          <a:solidFill>
            <a:srgbClr val="0B2B4A">
              <a:alpha val="82000"/>
            </a:srgbClr>
          </a:solidFill>
          <a:ln w="12700">
            <a:solidFill>
              <a:srgbClr val="E51B8A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6" name="Shape 53"/>
          <p:cNvSpPr/>
          <p:nvPr/>
        </p:nvSpPr>
        <p:spPr>
          <a:xfrm>
            <a:off x="8412480" y="4744668"/>
            <a:ext cx="1344168" cy="0"/>
          </a:xfrm>
          <a:prstGeom prst="line">
            <a:avLst/>
          </a:prstGeom>
          <a:noFill/>
          <a:ln w="9525">
            <a:solidFill>
              <a:srgbClr val="E51B8A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7" name="Text 54"/>
          <p:cNvSpPr/>
          <p:nvPr/>
        </p:nvSpPr>
        <p:spPr>
          <a:xfrm>
            <a:off x="8439912" y="4616652"/>
            <a:ext cx="1289304" cy="1188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F4F8F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Fraud alerts</a:t>
            </a:r>
            <a:endParaRPr lang="en-US" sz="1050" dirty="0"/>
          </a:p>
        </p:txBody>
      </p:sp>
      <p:sp>
        <p:nvSpPr>
          <p:cNvPr id="58" name="Shape 55"/>
          <p:cNvSpPr/>
          <p:nvPr/>
        </p:nvSpPr>
        <p:spPr>
          <a:xfrm>
            <a:off x="10012680" y="4543500"/>
            <a:ext cx="1371600" cy="228600"/>
          </a:xfrm>
          <a:prstGeom prst="roundRect">
            <a:avLst>
              <a:gd name="adj" fmla="val 20000"/>
            </a:avLst>
          </a:prstGeom>
          <a:solidFill>
            <a:srgbClr val="0B2B4A">
              <a:alpha val="82000"/>
            </a:srgbClr>
          </a:solidFill>
          <a:ln w="12700">
            <a:solidFill>
              <a:srgbClr val="00C2D1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9" name="Shape 56"/>
          <p:cNvSpPr/>
          <p:nvPr/>
        </p:nvSpPr>
        <p:spPr>
          <a:xfrm>
            <a:off x="10094976" y="4744668"/>
            <a:ext cx="1207008" cy="0"/>
          </a:xfrm>
          <a:prstGeom prst="line">
            <a:avLst/>
          </a:prstGeom>
          <a:noFill/>
          <a:ln w="9525">
            <a:solidFill>
              <a:srgbClr val="00C2D1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0" name="Text 57"/>
          <p:cNvSpPr/>
          <p:nvPr/>
        </p:nvSpPr>
        <p:spPr>
          <a:xfrm>
            <a:off x="10122408" y="4616652"/>
            <a:ext cx="1152144" cy="1188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F4F8F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Card servicing</a:t>
            </a:r>
            <a:endParaRPr lang="en-US" sz="1050" dirty="0"/>
          </a:p>
        </p:txBody>
      </p:sp>
      <p:sp>
        <p:nvSpPr>
          <p:cNvPr id="61" name="Shape 58"/>
          <p:cNvSpPr/>
          <p:nvPr/>
        </p:nvSpPr>
        <p:spPr>
          <a:xfrm>
            <a:off x="8330184" y="4854396"/>
            <a:ext cx="1508760" cy="228600"/>
          </a:xfrm>
          <a:prstGeom prst="roundRect">
            <a:avLst>
              <a:gd name="adj" fmla="val 20000"/>
            </a:avLst>
          </a:prstGeom>
          <a:solidFill>
            <a:srgbClr val="0B2B4A">
              <a:alpha val="82000"/>
            </a:srgbClr>
          </a:solidFill>
          <a:ln w="12700">
            <a:solidFill>
              <a:srgbClr val="E51B8A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2" name="Shape 59"/>
          <p:cNvSpPr/>
          <p:nvPr/>
        </p:nvSpPr>
        <p:spPr>
          <a:xfrm>
            <a:off x="8412480" y="5055564"/>
            <a:ext cx="1344168" cy="0"/>
          </a:xfrm>
          <a:prstGeom prst="line">
            <a:avLst/>
          </a:prstGeom>
          <a:noFill/>
          <a:ln w="9525">
            <a:solidFill>
              <a:srgbClr val="E51B8A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3" name="Text 60"/>
          <p:cNvSpPr/>
          <p:nvPr/>
        </p:nvSpPr>
        <p:spPr>
          <a:xfrm>
            <a:off x="8439912" y="4927548"/>
            <a:ext cx="1289304" cy="1188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F4F8F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Disputes</a:t>
            </a:r>
            <a:endParaRPr lang="en-US" sz="1050" dirty="0"/>
          </a:p>
        </p:txBody>
      </p:sp>
      <p:sp>
        <p:nvSpPr>
          <p:cNvPr id="64" name="Shape 61"/>
          <p:cNvSpPr/>
          <p:nvPr/>
        </p:nvSpPr>
        <p:spPr>
          <a:xfrm>
            <a:off x="10012680" y="4854396"/>
            <a:ext cx="1371600" cy="228600"/>
          </a:xfrm>
          <a:prstGeom prst="roundRect">
            <a:avLst>
              <a:gd name="adj" fmla="val 20000"/>
            </a:avLst>
          </a:prstGeom>
          <a:solidFill>
            <a:srgbClr val="0B2B4A">
              <a:alpha val="82000"/>
            </a:srgbClr>
          </a:solidFill>
          <a:ln w="12700">
            <a:solidFill>
              <a:srgbClr val="E51B8A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5" name="Shape 62"/>
          <p:cNvSpPr/>
          <p:nvPr/>
        </p:nvSpPr>
        <p:spPr>
          <a:xfrm>
            <a:off x="10094976" y="5055564"/>
            <a:ext cx="1207008" cy="0"/>
          </a:xfrm>
          <a:prstGeom prst="line">
            <a:avLst/>
          </a:prstGeom>
          <a:noFill/>
          <a:ln w="9525">
            <a:solidFill>
              <a:srgbClr val="E51B8A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6" name="Text 63"/>
          <p:cNvSpPr/>
          <p:nvPr/>
        </p:nvSpPr>
        <p:spPr>
          <a:xfrm>
            <a:off x="10122408" y="4927548"/>
            <a:ext cx="1152144" cy="1188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F4F8F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Fraud reporting</a:t>
            </a:r>
            <a:endParaRPr lang="en-US" sz="1050" dirty="0"/>
          </a:p>
        </p:txBody>
      </p:sp>
      <p:sp>
        <p:nvSpPr>
          <p:cNvPr id="67" name="Shape 64"/>
          <p:cNvSpPr/>
          <p:nvPr/>
        </p:nvSpPr>
        <p:spPr>
          <a:xfrm>
            <a:off x="8330184" y="5165292"/>
            <a:ext cx="1508760" cy="228600"/>
          </a:xfrm>
          <a:prstGeom prst="roundRect">
            <a:avLst>
              <a:gd name="adj" fmla="val 20000"/>
            </a:avLst>
          </a:prstGeom>
          <a:solidFill>
            <a:srgbClr val="0B2B4A">
              <a:alpha val="82000"/>
            </a:srgbClr>
          </a:solidFill>
          <a:ln w="12700">
            <a:solidFill>
              <a:srgbClr val="E51B8A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8" name="Shape 65"/>
          <p:cNvSpPr/>
          <p:nvPr/>
        </p:nvSpPr>
        <p:spPr>
          <a:xfrm>
            <a:off x="8412480" y="5366460"/>
            <a:ext cx="1344168" cy="0"/>
          </a:xfrm>
          <a:prstGeom prst="line">
            <a:avLst/>
          </a:prstGeom>
          <a:noFill/>
          <a:ln w="9525">
            <a:solidFill>
              <a:srgbClr val="E51B8A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9" name="Text 66"/>
          <p:cNvSpPr/>
          <p:nvPr/>
        </p:nvSpPr>
        <p:spPr>
          <a:xfrm>
            <a:off x="8439912" y="5238444"/>
            <a:ext cx="1289304" cy="1188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F4F8F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Hardship assistance</a:t>
            </a:r>
            <a:endParaRPr lang="en-US" sz="1050" dirty="0"/>
          </a:p>
        </p:txBody>
      </p:sp>
      <p:sp>
        <p:nvSpPr>
          <p:cNvPr id="70" name="Shape 67"/>
          <p:cNvSpPr/>
          <p:nvPr/>
        </p:nvSpPr>
        <p:spPr>
          <a:xfrm>
            <a:off x="10012680" y="5165292"/>
            <a:ext cx="1371600" cy="228600"/>
          </a:xfrm>
          <a:prstGeom prst="roundRect">
            <a:avLst>
              <a:gd name="adj" fmla="val 20000"/>
            </a:avLst>
          </a:prstGeom>
          <a:solidFill>
            <a:srgbClr val="0B2B4A">
              <a:alpha val="82000"/>
            </a:srgbClr>
          </a:solidFill>
          <a:ln w="12700">
            <a:solidFill>
              <a:srgbClr val="00C2D1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1" name="Shape 68"/>
          <p:cNvSpPr/>
          <p:nvPr/>
        </p:nvSpPr>
        <p:spPr>
          <a:xfrm>
            <a:off x="10094976" y="5366460"/>
            <a:ext cx="1207008" cy="0"/>
          </a:xfrm>
          <a:prstGeom prst="line">
            <a:avLst/>
          </a:prstGeom>
          <a:noFill/>
          <a:ln w="9525">
            <a:solidFill>
              <a:srgbClr val="00C2D1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2" name="Text 69"/>
          <p:cNvSpPr/>
          <p:nvPr/>
        </p:nvSpPr>
        <p:spPr>
          <a:xfrm>
            <a:off x="10122408" y="5238444"/>
            <a:ext cx="1152144" cy="1188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F4F8F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Mortgage exceptions</a:t>
            </a:r>
            <a:endParaRPr lang="en-US" sz="1050" dirty="0"/>
          </a:p>
        </p:txBody>
      </p:sp>
      <p:sp>
        <p:nvSpPr>
          <p:cNvPr id="73" name="Shape 70"/>
          <p:cNvSpPr/>
          <p:nvPr/>
        </p:nvSpPr>
        <p:spPr>
          <a:xfrm>
            <a:off x="7479792" y="2231136"/>
            <a:ext cx="4133088" cy="1243584"/>
          </a:xfrm>
          <a:prstGeom prst="roundRect">
            <a:avLst>
              <a:gd name="adj" fmla="val 5147"/>
            </a:avLst>
          </a:prstGeom>
          <a:solidFill>
            <a:srgbClr val="0A2745">
              <a:alpha val="90000"/>
            </a:srgbClr>
          </a:solidFill>
          <a:ln w="12700">
            <a:solidFill>
              <a:srgbClr val="00C2D1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4" name="Text 71"/>
          <p:cNvSpPr/>
          <p:nvPr/>
        </p:nvSpPr>
        <p:spPr>
          <a:xfrm>
            <a:off x="7699248" y="2404872"/>
            <a:ext cx="3520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AWS-native foundation, extended where needed</a:t>
            </a:r>
            <a:endParaRPr lang="en-US" sz="1220" dirty="0"/>
          </a:p>
        </p:txBody>
      </p:sp>
      <p:sp>
        <p:nvSpPr>
          <p:cNvPr id="75" name="Text 72"/>
          <p:cNvSpPr/>
          <p:nvPr/>
        </p:nvSpPr>
        <p:spPr>
          <a:xfrm>
            <a:off x="7699248" y="2633472"/>
            <a:ext cx="3493008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00" dirty="0">
                <a:solidFill>
                  <a:srgbClr val="D3E0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Amazon Connect + applicable AWS AI, orchestration, integration, security, and observability services. </a:t>
            </a:r>
          </a:p>
          <a:p>
            <a:pPr marL="0" indent="0" algn="l">
              <a:buNone/>
            </a:pPr>
            <a:r>
              <a:rPr lang="en-US" sz="1000" b="1" dirty="0">
                <a:solidFill>
                  <a:srgbClr val="D3E0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Hexaware accelerators add banking journey intelligence, earned autonomy, evaluation, and reusable agent/integration patterns.</a:t>
            </a:r>
            <a:endParaRPr lang="en-US" sz="1000" b="1" dirty="0"/>
          </a:p>
        </p:txBody>
      </p:sp>
      <p:sp>
        <p:nvSpPr>
          <p:cNvPr id="76" name="Shape 73"/>
          <p:cNvSpPr/>
          <p:nvPr/>
        </p:nvSpPr>
        <p:spPr>
          <a:xfrm>
            <a:off x="8129016" y="5678424"/>
            <a:ext cx="3483864" cy="804672"/>
          </a:xfrm>
          <a:prstGeom prst="roundRect">
            <a:avLst>
              <a:gd name="adj" fmla="val 5682"/>
            </a:avLst>
          </a:prstGeom>
          <a:solidFill>
            <a:srgbClr val="0A2745">
              <a:alpha val="98000"/>
            </a:srgbClr>
          </a:solidFill>
          <a:ln w="12700">
            <a:solidFill>
              <a:srgbClr val="E51B8A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7" name="Text 74"/>
          <p:cNvSpPr/>
          <p:nvPr/>
        </p:nvSpPr>
        <p:spPr>
          <a:xfrm>
            <a:off x="8321039" y="5806440"/>
            <a:ext cx="2447849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13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Get started: Assessment &amp; Pilot</a:t>
            </a:r>
            <a:endParaRPr lang="en-US" sz="1130" dirty="0"/>
          </a:p>
        </p:txBody>
      </p:sp>
      <p:sp>
        <p:nvSpPr>
          <p:cNvPr id="78" name="Text 75"/>
          <p:cNvSpPr/>
          <p:nvPr/>
        </p:nvSpPr>
        <p:spPr>
          <a:xfrm>
            <a:off x="8321040" y="6044184"/>
            <a:ext cx="29535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900" dirty="0">
                <a:solidFill>
                  <a:srgbClr val="D3E0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 to 15 journeys → 1 selected pilot journey/channel</a:t>
            </a:r>
            <a:endParaRPr lang="en-US" sz="900" dirty="0"/>
          </a:p>
          <a:p>
            <a:pPr marL="0" indent="0" algn="l">
              <a:buNone/>
            </a:pPr>
            <a:r>
              <a:rPr lang="en-US" sz="900" dirty="0">
                <a:solidFill>
                  <a:srgbClr val="D3E0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8–12 weeks | Estimated fixed price: $65K</a:t>
            </a:r>
            <a:endParaRPr lang="en-US" sz="900" dirty="0"/>
          </a:p>
        </p:txBody>
      </p:sp>
      <p:sp>
        <p:nvSpPr>
          <p:cNvPr id="79" name="Text 76"/>
          <p:cNvSpPr/>
          <p:nvPr/>
        </p:nvSpPr>
        <p:spPr>
          <a:xfrm>
            <a:off x="11356848" y="5870448"/>
            <a:ext cx="1645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0C2D1"/>
                </a:solidFill>
              </a:rPr>
              <a:t>→</a:t>
            </a:r>
            <a:endParaRPr lang="en-US" dirty="0"/>
          </a:p>
        </p:txBody>
      </p:sp>
      <p:sp>
        <p:nvSpPr>
          <p:cNvPr id="80" name="Text 77"/>
          <p:cNvSpPr/>
          <p:nvPr/>
        </p:nvSpPr>
        <p:spPr>
          <a:xfrm>
            <a:off x="530352" y="6592824"/>
            <a:ext cx="58064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730" dirty="0">
                <a:solidFill>
                  <a:srgbClr val="B9CBD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Full enterprise Amazon Connect migration and scaled implementation are defined as follow-on transformation paths.</a:t>
            </a:r>
            <a:endParaRPr lang="en-US" sz="730" dirty="0"/>
          </a:p>
        </p:txBody>
      </p:sp>
      <p:pic>
        <p:nvPicPr>
          <p:cNvPr id="87" name="Graphic 86">
            <a:extLst>
              <a:ext uri="{FF2B5EF4-FFF2-40B4-BE49-F238E27FC236}">
                <a16:creationId xmlns:a16="http://schemas.microsoft.com/office/drawing/2014/main" id="{892D6F22-4B2A-9DCF-9CED-382BE949FBCE}"/>
              </a:ext>
            </a:extLst>
          </p:cNvPr>
          <p:cNvPicPr>
            <a:picLocks noChangeAspect="1"/>
          </p:cNvPicPr>
          <p:nvPr/>
        </p:nvPicPr>
        <p:blipFill>
          <a:blip>
            <a:lum bright="100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4181" y="259391"/>
            <a:ext cx="1028806" cy="13809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259</Words>
  <Application>Microsoft Office PowerPoint</Application>
  <PresentationFormat>Widescreen</PresentationFormat>
  <Paragraphs>44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>Hexaware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AI-Native Servicing for Banking and Lending</dc:title>
  <dc:subject>AI-native servicing one-page overview</dc:subject>
  <dc:creator>OpenAI</dc:creator>
  <cp:lastModifiedBy>Roger Arias</cp:lastModifiedBy>
  <cp:revision>2</cp:revision>
  <dcterms:created xsi:type="dcterms:W3CDTF">2026-08-05T15:33:29Z</dcterms:created>
  <dcterms:modified xsi:type="dcterms:W3CDTF">2026-08-05T16:36:51Z</dcterms:modified>
</cp:coreProperties>
</file>