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094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3C2CDA"/>
          </a:solidFill>
          <a:ln w="12700">
            <a:solidFill>
              <a:srgbClr val="3C2CD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92608" y="201168"/>
            <a:ext cx="6263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AI-Native Servicing Assessment &amp; Pilot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812280" y="274320"/>
            <a:ext cx="1325880" cy="256032"/>
          </a:xfrm>
          <a:prstGeom prst="roundRect">
            <a:avLst>
              <a:gd name="adj" fmla="val 21429"/>
            </a:avLst>
          </a:prstGeom>
          <a:solidFill>
            <a:srgbClr val="D91473"/>
          </a:solidFill>
          <a:ln w="12700">
            <a:solidFill>
              <a:srgbClr val="D914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931152" y="310896"/>
            <a:ext cx="10789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Jump Starter</a:t>
            </a:r>
            <a:endParaRPr lang="en-US" sz="880" dirty="0"/>
          </a:p>
        </p:txBody>
      </p:sp>
      <p:sp>
        <p:nvSpPr>
          <p:cNvPr id="6" name="Text 4"/>
          <p:cNvSpPr/>
          <p:nvPr/>
        </p:nvSpPr>
        <p:spPr>
          <a:xfrm>
            <a:off x="310896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Entry engagement to select, design and prove one priority banking or lending servicing journey on Amazon Connect + AWS.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818880" y="330708"/>
            <a:ext cx="1170432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2032" y="440436"/>
            <a:ext cx="219456" cy="2194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66352" y="394716"/>
            <a:ext cx="758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147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$65K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166352" y="605028"/>
            <a:ext cx="758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66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combined estimate</a:t>
            </a:r>
            <a:endParaRPr lang="en-US" sz="660" dirty="0"/>
          </a:p>
        </p:txBody>
      </p:sp>
      <p:sp>
        <p:nvSpPr>
          <p:cNvPr id="12" name="Shape 9"/>
          <p:cNvSpPr/>
          <p:nvPr/>
        </p:nvSpPr>
        <p:spPr>
          <a:xfrm>
            <a:off x="10126472" y="330708"/>
            <a:ext cx="1170432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9624" y="440436"/>
            <a:ext cx="219456" cy="2194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0473944" y="394716"/>
            <a:ext cx="758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8–12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10473944" y="605028"/>
            <a:ext cx="758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6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weeks typical</a:t>
            </a:r>
            <a:endParaRPr lang="en-US" sz="660" dirty="0"/>
          </a:p>
        </p:txBody>
      </p:sp>
      <p:sp>
        <p:nvSpPr>
          <p:cNvPr id="16" name="Shape 12"/>
          <p:cNvSpPr/>
          <p:nvPr/>
        </p:nvSpPr>
        <p:spPr>
          <a:xfrm>
            <a:off x="11434064" y="330708"/>
            <a:ext cx="1225296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07216" y="440436"/>
            <a:ext cx="219456" cy="2194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1781536" y="394716"/>
            <a:ext cx="8138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11781536" y="605028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6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journey + channel</a:t>
            </a:r>
            <a:endParaRPr lang="en-US" sz="660" dirty="0"/>
          </a:p>
        </p:txBody>
      </p:sp>
      <p:sp>
        <p:nvSpPr>
          <p:cNvPr id="20" name="Shape 15"/>
          <p:cNvSpPr/>
          <p:nvPr/>
        </p:nvSpPr>
        <p:spPr>
          <a:xfrm>
            <a:off x="320040" y="1143000"/>
            <a:ext cx="13990320" cy="4713225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6"/>
          <p:cNvSpPr/>
          <p:nvPr/>
        </p:nvSpPr>
        <p:spPr>
          <a:xfrm>
            <a:off x="566928" y="13258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How the entry engagement works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4069080" y="1335024"/>
            <a:ext cx="7863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Two independently purchasable parts, designed to lower entry risk while creating a path to production and transformation.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594360" y="1858772"/>
            <a:ext cx="6126480" cy="3602736"/>
          </a:xfrm>
          <a:prstGeom prst="roundRect">
            <a:avLst>
              <a:gd name="adj" fmla="val 2538"/>
            </a:avLst>
          </a:prstGeom>
          <a:solidFill>
            <a:srgbClr val="EAF3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19"/>
          <p:cNvSpPr/>
          <p:nvPr/>
        </p:nvSpPr>
        <p:spPr>
          <a:xfrm>
            <a:off x="594360" y="1858772"/>
            <a:ext cx="658368" cy="3602736"/>
          </a:xfrm>
          <a:prstGeom prst="roundRect">
            <a:avLst/>
          </a:prstGeom>
          <a:solidFill>
            <a:srgbClr val="1D86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8096" y="2133092"/>
            <a:ext cx="310896" cy="31089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426464" y="2059940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1. Assessment &amp; Pilot Definition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4864608" y="207822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$25,000 | 2–4 weeks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1417320" y="2498852"/>
            <a:ext cx="4937760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 sz="2800"/>
          </a:p>
        </p:txBody>
      </p:sp>
      <p:sp>
        <p:nvSpPr>
          <p:cNvPr id="29" name="Text 23"/>
          <p:cNvSpPr/>
          <p:nvPr/>
        </p:nvSpPr>
        <p:spPr>
          <a:xfrm>
            <a:off x="1417320" y="2663444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we do</a:t>
            </a:r>
            <a:endParaRPr lang="en-US" sz="1100" dirty="0"/>
          </a:p>
        </p:txBody>
      </p:sp>
      <p:sp>
        <p:nvSpPr>
          <p:cNvPr id="30" name="Text 24"/>
          <p:cNvSpPr/>
          <p:nvPr/>
        </p:nvSpPr>
        <p:spPr>
          <a:xfrm>
            <a:off x="1417320" y="2901188"/>
            <a:ext cx="4937760" cy="11521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Assess up to 15 servicing journeys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Shortlist candidates by value, risk, readiness and feasibility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Select one pilot journey and one channel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Define architecture, controls, integration scope and success approach</a:t>
            </a:r>
            <a:endParaRPr lang="en-US" sz="1050" dirty="0"/>
          </a:p>
        </p:txBody>
      </p:sp>
      <p:sp>
        <p:nvSpPr>
          <p:cNvPr id="31" name="Text 25"/>
          <p:cNvSpPr/>
          <p:nvPr/>
        </p:nvSpPr>
        <p:spPr>
          <a:xfrm>
            <a:off x="1417320" y="42545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Outputs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1417320" y="4492244"/>
            <a:ext cx="493776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Pilot journey design and target AWS architecture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Data and integration readiness findings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Pilot plan, value hypothesis and scale roadmap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7406640" y="1858772"/>
            <a:ext cx="6263640" cy="3602736"/>
          </a:xfrm>
          <a:prstGeom prst="roundRect">
            <a:avLst>
              <a:gd name="adj" fmla="val 2538"/>
            </a:avLst>
          </a:prstGeom>
          <a:solidFill>
            <a:srgbClr val="EAFBFC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28"/>
          <p:cNvSpPr/>
          <p:nvPr/>
        </p:nvSpPr>
        <p:spPr>
          <a:xfrm>
            <a:off x="7406640" y="1858772"/>
            <a:ext cx="658368" cy="3602736"/>
          </a:xfrm>
          <a:prstGeom prst="roundRect">
            <a:avLst/>
          </a:prstGeom>
          <a:solidFill>
            <a:srgbClr val="008B96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0376" y="2133092"/>
            <a:ext cx="310896" cy="310896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8229600" y="205994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2. Guardrailed Pilot Implementation</a:t>
            </a:r>
            <a:endParaRPr lang="en-US" sz="1350" dirty="0"/>
          </a:p>
        </p:txBody>
      </p:sp>
      <p:sp>
        <p:nvSpPr>
          <p:cNvPr id="37" name="Text 30"/>
          <p:cNvSpPr/>
          <p:nvPr/>
        </p:nvSpPr>
        <p:spPr>
          <a:xfrm>
            <a:off x="12055348" y="2078228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$40,000 | 6–8 weeks</a:t>
            </a:r>
            <a:endParaRPr lang="en-US" sz="1000" dirty="0"/>
          </a:p>
        </p:txBody>
      </p:sp>
      <p:sp>
        <p:nvSpPr>
          <p:cNvPr id="38" name="Shape 31"/>
          <p:cNvSpPr/>
          <p:nvPr/>
        </p:nvSpPr>
        <p:spPr>
          <a:xfrm>
            <a:off x="8229600" y="2498852"/>
            <a:ext cx="5074920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en-GB" sz="2800"/>
          </a:p>
        </p:txBody>
      </p:sp>
      <p:sp>
        <p:nvSpPr>
          <p:cNvPr id="39" name="Text 32"/>
          <p:cNvSpPr/>
          <p:nvPr/>
        </p:nvSpPr>
        <p:spPr>
          <a:xfrm>
            <a:off x="8229600" y="266344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we build</a:t>
            </a:r>
            <a:endParaRPr lang="en-US" sz="1100" dirty="0"/>
          </a:p>
        </p:txBody>
      </p:sp>
      <p:sp>
        <p:nvSpPr>
          <p:cNvPr id="40" name="Text 33"/>
          <p:cNvSpPr/>
          <p:nvPr/>
        </p:nvSpPr>
        <p:spPr>
          <a:xfrm>
            <a:off x="8229600" y="2901188"/>
            <a:ext cx="5074920" cy="11521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Customer-specific pilot for one selected journey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One interaction channel using Amazon Connect and AWS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Up to two customer systems and six existing API operations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Human approval, fallback, testing, evaluation and validation</a:t>
            </a:r>
            <a:endParaRPr lang="en-US" sz="1050" dirty="0"/>
          </a:p>
        </p:txBody>
      </p:sp>
      <p:sp>
        <p:nvSpPr>
          <p:cNvPr id="41" name="Text 34"/>
          <p:cNvSpPr/>
          <p:nvPr/>
        </p:nvSpPr>
        <p:spPr>
          <a:xfrm>
            <a:off x="8229600" y="42545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Outputs</a:t>
            </a:r>
            <a:endParaRPr lang="en-US" sz="1100" dirty="0"/>
          </a:p>
        </p:txBody>
      </p:sp>
      <p:sp>
        <p:nvSpPr>
          <p:cNvPr id="42" name="Text 35"/>
          <p:cNvSpPr/>
          <p:nvPr/>
        </p:nvSpPr>
        <p:spPr>
          <a:xfrm>
            <a:off x="8229600" y="4492244"/>
            <a:ext cx="507492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Working pilot and evaluation findings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Production-readiness recommendations</a:t>
            </a:r>
            <a:endParaRPr lang="en-US" sz="105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05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• Roadmap for implementation, modernization and broader transformation</a:t>
            </a:r>
            <a:endParaRPr lang="en-US" sz="1050" dirty="0"/>
          </a:p>
        </p:txBody>
      </p:sp>
      <p:sp>
        <p:nvSpPr>
          <p:cNvPr id="43" name="Shape 36"/>
          <p:cNvSpPr/>
          <p:nvPr/>
        </p:nvSpPr>
        <p:spPr>
          <a:xfrm>
            <a:off x="6757416" y="3660140"/>
            <a:ext cx="594360" cy="0"/>
          </a:xfrm>
          <a:prstGeom prst="line">
            <a:avLst/>
          </a:prstGeom>
          <a:noFill/>
          <a:ln w="27940">
            <a:solidFill>
              <a:srgbClr val="D91473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800"/>
          </a:p>
        </p:txBody>
      </p:sp>
      <p:sp>
        <p:nvSpPr>
          <p:cNvPr id="44" name="Shape 37"/>
          <p:cNvSpPr/>
          <p:nvPr/>
        </p:nvSpPr>
        <p:spPr>
          <a:xfrm>
            <a:off x="320040" y="6199632"/>
            <a:ext cx="9418320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38"/>
          <p:cNvSpPr/>
          <p:nvPr/>
        </p:nvSpPr>
        <p:spPr>
          <a:xfrm>
            <a:off x="566928" y="63825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Standard pilot scope boundaries</a:t>
            </a:r>
            <a:endParaRPr lang="en-US" sz="1200" dirty="0"/>
          </a:p>
        </p:txBody>
      </p:sp>
      <p:pic>
        <p:nvPicPr>
          <p:cNvPr id="4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304" y="6677152"/>
            <a:ext cx="274320" cy="274320"/>
          </a:xfrm>
          <a:prstGeom prst="rect">
            <a:avLst/>
          </a:prstGeom>
        </p:spPr>
      </p:pic>
      <p:sp>
        <p:nvSpPr>
          <p:cNvPr id="47" name="Text 39"/>
          <p:cNvSpPr/>
          <p:nvPr/>
        </p:nvSpPr>
        <p:spPr>
          <a:xfrm>
            <a:off x="914400" y="6611112"/>
            <a:ext cx="1691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One journey and one channel</a:t>
            </a:r>
            <a:endParaRPr lang="en-US" sz="900" dirty="0"/>
          </a:p>
        </p:txBody>
      </p:sp>
      <p:pic>
        <p:nvPicPr>
          <p:cNvPr id="48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7584" y="6677152"/>
            <a:ext cx="274320" cy="274320"/>
          </a:xfrm>
          <a:prstGeom prst="rect">
            <a:avLst/>
          </a:prstGeom>
        </p:spPr>
      </p:pic>
      <p:sp>
        <p:nvSpPr>
          <p:cNvPr id="49" name="Text 40"/>
          <p:cNvSpPr/>
          <p:nvPr/>
        </p:nvSpPr>
        <p:spPr>
          <a:xfrm>
            <a:off x="3154680" y="6611112"/>
            <a:ext cx="1691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or Hexaware-supported AWS environment</a:t>
            </a:r>
            <a:endParaRPr lang="en-US" sz="900" dirty="0"/>
          </a:p>
        </p:txBody>
      </p:sp>
      <p:pic>
        <p:nvPicPr>
          <p:cNvPr id="50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07864" y="6677152"/>
            <a:ext cx="274320" cy="274320"/>
          </a:xfrm>
          <a:prstGeom prst="rect">
            <a:avLst/>
          </a:prstGeom>
        </p:spPr>
      </p:pic>
      <p:sp>
        <p:nvSpPr>
          <p:cNvPr id="51" name="Text 41"/>
          <p:cNvSpPr/>
          <p:nvPr/>
        </p:nvSpPr>
        <p:spPr>
          <a:xfrm>
            <a:off x="5394960" y="6611112"/>
            <a:ext cx="1691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Up to two systems / six API operations</a:t>
            </a:r>
            <a:endParaRPr lang="en-US" sz="900" dirty="0"/>
          </a:p>
        </p:txBody>
      </p:sp>
      <p:pic>
        <p:nvPicPr>
          <p:cNvPr id="52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48144" y="6677152"/>
            <a:ext cx="274320" cy="274320"/>
          </a:xfrm>
          <a:prstGeom prst="rect">
            <a:avLst/>
          </a:prstGeom>
        </p:spPr>
      </p:pic>
      <p:sp>
        <p:nvSpPr>
          <p:cNvPr id="53" name="Text 42"/>
          <p:cNvSpPr/>
          <p:nvPr/>
        </p:nvSpPr>
        <p:spPr>
          <a:xfrm>
            <a:off x="7635240" y="6611112"/>
            <a:ext cx="1691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Enterprise-wide migration excluded</a:t>
            </a:r>
            <a:endParaRPr lang="en-US" sz="900" dirty="0"/>
          </a:p>
        </p:txBody>
      </p:sp>
      <p:sp>
        <p:nvSpPr>
          <p:cNvPr id="54" name="Text 43"/>
          <p:cNvSpPr/>
          <p:nvPr/>
        </p:nvSpPr>
        <p:spPr>
          <a:xfrm>
            <a:off x="585216" y="7168896"/>
            <a:ext cx="8092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Final scope, deployment approach and success measures are confirmed collaboratively during assessment.</a:t>
            </a:r>
            <a:endParaRPr lang="en-US" sz="900" dirty="0"/>
          </a:p>
        </p:txBody>
      </p:sp>
      <p:sp>
        <p:nvSpPr>
          <p:cNvPr id="55" name="Shape 44"/>
          <p:cNvSpPr/>
          <p:nvPr/>
        </p:nvSpPr>
        <p:spPr>
          <a:xfrm>
            <a:off x="10012680" y="6199632"/>
            <a:ext cx="4297680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45"/>
          <p:cNvSpPr/>
          <p:nvPr/>
        </p:nvSpPr>
        <p:spPr>
          <a:xfrm>
            <a:off x="10259568" y="6382512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9147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Follow-on path</a:t>
            </a:r>
            <a:endParaRPr lang="en-US" sz="1100" dirty="0"/>
          </a:p>
        </p:txBody>
      </p:sp>
      <p:pic>
        <p:nvPicPr>
          <p:cNvPr id="57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22992" y="6693408"/>
            <a:ext cx="274320" cy="274320"/>
          </a:xfrm>
          <a:prstGeom prst="rect">
            <a:avLst/>
          </a:prstGeom>
        </p:spPr>
      </p:pic>
      <p:sp>
        <p:nvSpPr>
          <p:cNvPr id="58" name="Text 46"/>
          <p:cNvSpPr/>
          <p:nvPr/>
        </p:nvSpPr>
        <p:spPr>
          <a:xfrm>
            <a:off x="10610088" y="6645656"/>
            <a:ext cx="3383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Production implementation → Amazon Connect modernization or migration → journey and channel expansion → managed optimization.</a:t>
            </a:r>
            <a:endParaRPr lang="en-US" sz="900" dirty="0"/>
          </a:p>
        </p:txBody>
      </p:sp>
      <p:sp>
        <p:nvSpPr>
          <p:cNvPr id="59" name="Text 47"/>
          <p:cNvSpPr/>
          <p:nvPr/>
        </p:nvSpPr>
        <p:spPr>
          <a:xfrm>
            <a:off x="10259568" y="7109967"/>
            <a:ext cx="3943096" cy="2743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Fees may be credited in whole or part toward a qualifying follow-on engagement.</a:t>
            </a:r>
            <a:endParaRPr lang="en-US" sz="1000" dirty="0"/>
          </a:p>
        </p:txBody>
      </p:sp>
      <p:sp>
        <p:nvSpPr>
          <p:cNvPr id="60" name="Shape 48"/>
          <p:cNvSpPr/>
          <p:nvPr/>
        </p:nvSpPr>
        <p:spPr>
          <a:xfrm>
            <a:off x="0" y="7845552"/>
            <a:ext cx="14630400" cy="384048"/>
          </a:xfrm>
          <a:prstGeom prst="rect">
            <a:avLst/>
          </a:prstGeom>
          <a:solidFill>
            <a:srgbClr val="07125E"/>
          </a:solidFill>
          <a:ln w="12700">
            <a:solidFill>
              <a:srgbClr val="07125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Text 49"/>
          <p:cNvSpPr/>
          <p:nvPr/>
        </p:nvSpPr>
        <p:spPr>
          <a:xfrm>
            <a:off x="274320" y="7964424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9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© Hexaware Technologies. All rights reserved.</a:t>
            </a:r>
            <a:endParaRPr lang="en-US" sz="790" dirty="0"/>
          </a:p>
        </p:txBody>
      </p:sp>
      <p:sp>
        <p:nvSpPr>
          <p:cNvPr id="62" name="Text 50"/>
          <p:cNvSpPr/>
          <p:nvPr/>
        </p:nvSpPr>
        <p:spPr>
          <a:xfrm>
            <a:off x="12757912" y="7964424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9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www.hexaware.com</a:t>
            </a:r>
            <a:endParaRPr lang="en-US" sz="790" dirty="0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C05FA042-C7FA-6C7B-5522-BEA1E6DCE2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73339" y="312928"/>
            <a:ext cx="1280160" cy="1706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294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Manrope</vt:lpstr>
      <vt:lpstr>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AI-Native Servicing Assessment and Pilot - Jump Starter</dc:title>
  <dc:subject>AI-Native Servicing Assessment and Pilot Jump Starter</dc:subject>
  <dc:creator>OpenAI</dc:creator>
  <cp:lastModifiedBy>Roger Arias</cp:lastModifiedBy>
  <cp:revision>2</cp:revision>
  <dcterms:created xsi:type="dcterms:W3CDTF">2026-08-06T15:20:02Z</dcterms:created>
  <dcterms:modified xsi:type="dcterms:W3CDTF">2026-08-06T15:31:52Z</dcterms:modified>
</cp:coreProperties>
</file>