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3"/>
  </p:notesMasterIdLst>
  <p:sldIdLst>
    <p:sldId id="258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948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96B85-ADDF-17FE-244F-A52285D2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47EA46-A2D8-04E7-D7B1-4D6A7A4B9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C971D-95E0-56EF-0991-EF53C7599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frame the solution as Amazon Connect-led and AWS-first, while making Hexaware's role specific: banking/lending journey patterns, resolution orchestration, integration design, governance controls, and use-case accelerators. Keep the example journeys on the left as concrete anchors; use the right side to explain the three-part delivery principle: Native first, AWS ecosystem second, Hexaware accelerated where outcome differentiation is created.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CF59B-B3D4-D56F-7368-7DD9C48971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05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26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4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57FB-0366-F7D7-6A01-24788852A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4B0F5FB-5157-49F1-D6F3-2DF3C824D831}"/>
              </a:ext>
            </a:extLst>
          </p:cNvPr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3C2CDA"/>
          </a:solidFill>
          <a:ln w="12700">
            <a:solidFill>
              <a:srgbClr val="3C2CDA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pic>
        <p:nvPicPr>
          <p:cNvPr id="3" name="Image 0" descr="/mnt/data/hexaware_logo_blue_transparent.png">
            <a:extLst>
              <a:ext uri="{FF2B5EF4-FFF2-40B4-BE49-F238E27FC236}">
                <a16:creationId xmlns:a16="http://schemas.microsoft.com/office/drawing/2014/main" id="{1783C5CF-4382-CAEE-6160-8B3ADE748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2488" y="192234"/>
            <a:ext cx="896112" cy="210312"/>
          </a:xfrm>
          <a:prstGeom prst="rect">
            <a:avLst/>
          </a:prstGeom>
        </p:spPr>
      </p:pic>
      <p:sp>
        <p:nvSpPr>
          <p:cNvPr id="4" name="Shape 1">
            <a:extLst>
              <a:ext uri="{FF2B5EF4-FFF2-40B4-BE49-F238E27FC236}">
                <a16:creationId xmlns:a16="http://schemas.microsoft.com/office/drawing/2014/main" id="{EC88A7C3-D0E1-6CE1-3F00-B16A342550FE}"/>
              </a:ext>
            </a:extLst>
          </p:cNvPr>
          <p:cNvSpPr/>
          <p:nvPr/>
        </p:nvSpPr>
        <p:spPr>
          <a:xfrm>
            <a:off x="530352" y="219666"/>
            <a:ext cx="1691640" cy="256032"/>
          </a:xfrm>
          <a:prstGeom prst="roundRect">
            <a:avLst>
              <a:gd name="adj" fmla="val 25000"/>
            </a:avLst>
          </a:prstGeom>
          <a:solidFill>
            <a:srgbClr val="F4EFF2"/>
          </a:solidFill>
          <a:ln w="12700">
            <a:solidFill>
              <a:srgbClr val="CBD0E5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AB40EDC-927D-1B76-87DE-DA66F404F823}"/>
              </a:ext>
            </a:extLst>
          </p:cNvPr>
          <p:cNvSpPr/>
          <p:nvPr/>
        </p:nvSpPr>
        <p:spPr>
          <a:xfrm>
            <a:off x="640080" y="288246"/>
            <a:ext cx="147218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0" b="1" i="0" u="none" strike="noStrike" kern="1200" cap="none" spc="0" normalizeH="0" baseline="0" noProof="0" dirty="0">
                <a:ln>
                  <a:noFill/>
                </a:ln>
                <a:solidFill>
                  <a:srgbClr val="535983"/>
                </a:solidFill>
                <a:effectLst/>
                <a:uLnTx/>
                <a:uFillTx/>
                <a:latin typeface="Manrope" pitchFamily="34" charset="0"/>
                <a:ea typeface="Manrope" pitchFamily="34" charset="-122"/>
                <a:cs typeface="Manrope" pitchFamily="34" charset="-120"/>
              </a:rPr>
              <a:t>OFFERING OVERVIEW</a:t>
            </a:r>
            <a:endParaRPr kumimoji="0" lang="en-US" sz="6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83" name="Text 80">
            <a:extLst>
              <a:ext uri="{FF2B5EF4-FFF2-40B4-BE49-F238E27FC236}">
                <a16:creationId xmlns:a16="http://schemas.microsoft.com/office/drawing/2014/main" id="{A1914DCE-3C57-18A8-BA73-AB15188C313E}"/>
              </a:ext>
            </a:extLst>
          </p:cNvPr>
          <p:cNvSpPr/>
          <p:nvPr/>
        </p:nvSpPr>
        <p:spPr>
          <a:xfrm>
            <a:off x="0" y="5798965"/>
            <a:ext cx="12192000" cy="6433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nrope" pitchFamily="34" charset="0"/>
                <a:ea typeface="Manrope" pitchFamily="34" charset="-122"/>
                <a:cs typeface="Manrope" pitchFamily="34" charset="-120"/>
              </a:rPr>
              <a:t>Faster diagnosis • Greater expert capacity • Fewer avoidable escalations • More consistent resolution • Governed AI adoption</a:t>
            </a:r>
          </a:p>
        </p:txBody>
      </p:sp>
      <p:sp>
        <p:nvSpPr>
          <p:cNvPr id="86" name="Shape 6">
            <a:extLst>
              <a:ext uri="{FF2B5EF4-FFF2-40B4-BE49-F238E27FC236}">
                <a16:creationId xmlns:a16="http://schemas.microsoft.com/office/drawing/2014/main" id="{D58EFEDE-8945-B433-E8AD-18F0064A08D1}"/>
              </a:ext>
            </a:extLst>
          </p:cNvPr>
          <p:cNvSpPr/>
          <p:nvPr/>
        </p:nvSpPr>
        <p:spPr>
          <a:xfrm>
            <a:off x="8247888" y="660067"/>
            <a:ext cx="3364992" cy="676656"/>
          </a:xfrm>
          <a:prstGeom prst="roundRect">
            <a:avLst>
              <a:gd name="adj" fmla="val 10811"/>
            </a:avLst>
          </a:prstGeom>
          <a:solidFill>
            <a:srgbClr val="001044"/>
          </a:solidFill>
          <a:ln w="8890">
            <a:solidFill>
              <a:srgbClr val="00104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89" name="Text 7">
            <a:extLst>
              <a:ext uri="{FF2B5EF4-FFF2-40B4-BE49-F238E27FC236}">
                <a16:creationId xmlns:a16="http://schemas.microsoft.com/office/drawing/2014/main" id="{A2F1DE6A-06CD-C863-A2EA-4A95C7CE9FBB}"/>
              </a:ext>
            </a:extLst>
          </p:cNvPr>
          <p:cNvSpPr/>
          <p:nvPr/>
        </p:nvSpPr>
        <p:spPr>
          <a:xfrm>
            <a:off x="8458200" y="87182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 pitchFamily="34" charset="0"/>
                <a:ea typeface="+mn-ea"/>
                <a:cs typeface="+mn-cs"/>
              </a:rPr>
              <a:t>Amazon Connect provides the engagement layer. Hexaware’s Technical Resolution Fabric drives evidence-led, controlled resolution on AWS.</a:t>
            </a:r>
          </a:p>
        </p:txBody>
      </p:sp>
      <p:sp>
        <p:nvSpPr>
          <p:cNvPr id="91" name="Shape 8">
            <a:extLst>
              <a:ext uri="{FF2B5EF4-FFF2-40B4-BE49-F238E27FC236}">
                <a16:creationId xmlns:a16="http://schemas.microsoft.com/office/drawing/2014/main" id="{1592362E-DC20-8429-A86D-334366E5798A}"/>
              </a:ext>
            </a:extLst>
          </p:cNvPr>
          <p:cNvSpPr/>
          <p:nvPr/>
        </p:nvSpPr>
        <p:spPr>
          <a:xfrm>
            <a:off x="566928" y="1460994"/>
            <a:ext cx="3840480" cy="4480560"/>
          </a:xfrm>
          <a:prstGeom prst="roundRect">
            <a:avLst>
              <a:gd name="adj" fmla="val 2857"/>
            </a:avLst>
          </a:prstGeom>
          <a:solidFill>
            <a:srgbClr val="F4F5F8"/>
          </a:solidFill>
          <a:ln w="8890">
            <a:solidFill>
              <a:srgbClr val="E2E5EC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93" name="Text 9">
            <a:extLst>
              <a:ext uri="{FF2B5EF4-FFF2-40B4-BE49-F238E27FC236}">
                <a16:creationId xmlns:a16="http://schemas.microsoft.com/office/drawing/2014/main" id="{B619526A-DE69-7A2A-A7DB-C2432CC39901}"/>
              </a:ext>
            </a:extLst>
          </p:cNvPr>
          <p:cNvSpPr/>
          <p:nvPr/>
        </p:nvSpPr>
        <p:spPr>
          <a:xfrm>
            <a:off x="813816" y="1596875"/>
            <a:ext cx="3364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Where technical support resolution breaks down</a:t>
            </a:r>
            <a:endParaRPr kumimoji="0" lang="en-US" sz="13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95" name="Text 10">
            <a:extLst>
              <a:ext uri="{FF2B5EF4-FFF2-40B4-BE49-F238E27FC236}">
                <a16:creationId xmlns:a16="http://schemas.microsoft.com/office/drawing/2014/main" id="{DFCDAD86-EE09-5D07-589F-99B023D478D5}"/>
              </a:ext>
            </a:extLst>
          </p:cNvPr>
          <p:cNvSpPr/>
          <p:nvPr/>
        </p:nvSpPr>
        <p:spPr>
          <a:xfrm>
            <a:off x="813816" y="2033878"/>
            <a:ext cx="34838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Products, evidence and risks vary, but support teams repeatedly need to assemble context, diagnose with confidence, act within policy and escalate with full evidence.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97" name="Text 11">
            <a:extLst>
              <a:ext uri="{FF2B5EF4-FFF2-40B4-BE49-F238E27FC236}">
                <a16:creationId xmlns:a16="http://schemas.microsoft.com/office/drawing/2014/main" id="{C4E3C6D7-1A48-6380-297D-866F5C0BBF0D}"/>
              </a:ext>
            </a:extLst>
          </p:cNvPr>
          <p:cNvSpPr/>
          <p:nvPr/>
        </p:nvSpPr>
        <p:spPr>
          <a:xfrm>
            <a:off x="813816" y="2533610"/>
            <a:ext cx="3337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328E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AI-native enterprise product support moves operations from interaction handling and case routing to evidence-led, controlled technical resolution.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99" name="Shape 12">
            <a:extLst>
              <a:ext uri="{FF2B5EF4-FFF2-40B4-BE49-F238E27FC236}">
                <a16:creationId xmlns:a16="http://schemas.microsoft.com/office/drawing/2014/main" id="{F696F52D-9840-DD97-3503-694052FA25A0}"/>
              </a:ext>
            </a:extLst>
          </p:cNvPr>
          <p:cNvSpPr/>
          <p:nvPr/>
        </p:nvSpPr>
        <p:spPr>
          <a:xfrm>
            <a:off x="813816" y="3031853"/>
            <a:ext cx="3346704" cy="0"/>
          </a:xfrm>
          <a:prstGeom prst="line">
            <a:avLst/>
          </a:prstGeom>
          <a:noFill/>
          <a:ln w="17780">
            <a:solidFill>
              <a:srgbClr val="00A6B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01" name="Text 13">
            <a:extLst>
              <a:ext uri="{FF2B5EF4-FFF2-40B4-BE49-F238E27FC236}">
                <a16:creationId xmlns:a16="http://schemas.microsoft.com/office/drawing/2014/main" id="{E1F06692-BB82-E02C-7DCA-6FB19685B910}"/>
              </a:ext>
            </a:extLst>
          </p:cNvPr>
          <p:cNvSpPr/>
          <p:nvPr/>
        </p:nvSpPr>
        <p:spPr>
          <a:xfrm>
            <a:off x="813816" y="3141791"/>
            <a:ext cx="33467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Representative scenarios by archetype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03" name="Shape 14">
            <a:extLst>
              <a:ext uri="{FF2B5EF4-FFF2-40B4-BE49-F238E27FC236}">
                <a16:creationId xmlns:a16="http://schemas.microsoft.com/office/drawing/2014/main" id="{03B966C0-CF24-9C1E-1364-61F7CC136DDC}"/>
              </a:ext>
            </a:extLst>
          </p:cNvPr>
          <p:cNvSpPr/>
          <p:nvPr/>
        </p:nvSpPr>
        <p:spPr>
          <a:xfrm>
            <a:off x="813816" y="3362946"/>
            <a:ext cx="3346704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8890">
            <a:solidFill>
              <a:srgbClr val="DFE3EB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05" name="Shape 15">
            <a:extLst>
              <a:ext uri="{FF2B5EF4-FFF2-40B4-BE49-F238E27FC236}">
                <a16:creationId xmlns:a16="http://schemas.microsoft.com/office/drawing/2014/main" id="{7AE2A9CB-D918-B776-5364-610275C2F9D6}"/>
              </a:ext>
            </a:extLst>
          </p:cNvPr>
          <p:cNvSpPr/>
          <p:nvPr/>
        </p:nvSpPr>
        <p:spPr>
          <a:xfrm>
            <a:off x="813816" y="3362946"/>
            <a:ext cx="54864" cy="658368"/>
          </a:xfrm>
          <a:prstGeom prst="rect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07" name="Text 16">
            <a:extLst>
              <a:ext uri="{FF2B5EF4-FFF2-40B4-BE49-F238E27FC236}">
                <a16:creationId xmlns:a16="http://schemas.microsoft.com/office/drawing/2014/main" id="{55DA316C-43C6-1483-1754-978D34CCA80A}"/>
              </a:ext>
            </a:extLst>
          </p:cNvPr>
          <p:cNvSpPr/>
          <p:nvPr/>
        </p:nvSpPr>
        <p:spPr>
          <a:xfrm>
            <a:off x="960119" y="3445241"/>
            <a:ext cx="2070159" cy="144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Connected products and IoT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09" name="Text 17">
            <a:extLst>
              <a:ext uri="{FF2B5EF4-FFF2-40B4-BE49-F238E27FC236}">
                <a16:creationId xmlns:a16="http://schemas.microsoft.com/office/drawing/2014/main" id="{1194C484-05EB-8E87-C236-CD94AE9222BF}"/>
              </a:ext>
            </a:extLst>
          </p:cNvPr>
          <p:cNvSpPr/>
          <p:nvPr/>
        </p:nvSpPr>
        <p:spPr>
          <a:xfrm>
            <a:off x="960120" y="3646410"/>
            <a:ext cx="30632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Device/gateway offline  •  App–cloud–device mismatch  •  Connectivity / firmware issue  •  Installation / activation  •  API issue or remote reset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11" name="Shape 18">
            <a:extLst>
              <a:ext uri="{FF2B5EF4-FFF2-40B4-BE49-F238E27FC236}">
                <a16:creationId xmlns:a16="http://schemas.microsoft.com/office/drawing/2014/main" id="{97387E7D-0631-7BCA-382E-E70DE64153C8}"/>
              </a:ext>
            </a:extLst>
          </p:cNvPr>
          <p:cNvSpPr/>
          <p:nvPr/>
        </p:nvSpPr>
        <p:spPr>
          <a:xfrm>
            <a:off x="813816" y="4153797"/>
            <a:ext cx="3346704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8890">
            <a:solidFill>
              <a:srgbClr val="DFE3EB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13" name="Shape 19">
            <a:extLst>
              <a:ext uri="{FF2B5EF4-FFF2-40B4-BE49-F238E27FC236}">
                <a16:creationId xmlns:a16="http://schemas.microsoft.com/office/drawing/2014/main" id="{8BAD2517-A590-E8C1-8D02-8D6BD606E4AA}"/>
              </a:ext>
            </a:extLst>
          </p:cNvPr>
          <p:cNvSpPr/>
          <p:nvPr/>
        </p:nvSpPr>
        <p:spPr>
          <a:xfrm>
            <a:off x="813816" y="4153797"/>
            <a:ext cx="54864" cy="658368"/>
          </a:xfrm>
          <a:prstGeom prst="rect">
            <a:avLst/>
          </a:prstGeom>
          <a:solidFill>
            <a:srgbClr val="00A6B4"/>
          </a:solidFill>
          <a:ln w="12700">
            <a:solidFill>
              <a:srgbClr val="00A6B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15" name="Text 20">
            <a:extLst>
              <a:ext uri="{FF2B5EF4-FFF2-40B4-BE49-F238E27FC236}">
                <a16:creationId xmlns:a16="http://schemas.microsoft.com/office/drawing/2014/main" id="{123BB30C-DF33-3B29-920D-E39648DA5CC2}"/>
              </a:ext>
            </a:extLst>
          </p:cNvPr>
          <p:cNvSpPr/>
          <p:nvPr/>
        </p:nvSpPr>
        <p:spPr>
          <a:xfrm>
            <a:off x="960119" y="4236093"/>
            <a:ext cx="1995731" cy="161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Enterprise hardware and edge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17" name="Text 21">
            <a:extLst>
              <a:ext uri="{FF2B5EF4-FFF2-40B4-BE49-F238E27FC236}">
                <a16:creationId xmlns:a16="http://schemas.microsoft.com/office/drawing/2014/main" id="{C6924B3D-5F56-5E09-6A16-2D79026FABF4}"/>
              </a:ext>
            </a:extLst>
          </p:cNvPr>
          <p:cNvSpPr/>
          <p:nvPr/>
        </p:nvSpPr>
        <p:spPr>
          <a:xfrm>
            <a:off x="960120" y="4437261"/>
            <a:ext cx="30632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Fleet or device-health alert  •  Configuration / driver issue  •  Performance degradation  •  Remote diagnostics and logs  •  Warranty, part or dispatch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19" name="Shape 22">
            <a:extLst>
              <a:ext uri="{FF2B5EF4-FFF2-40B4-BE49-F238E27FC236}">
                <a16:creationId xmlns:a16="http://schemas.microsoft.com/office/drawing/2014/main" id="{D3C420A7-07D3-ACD2-8B58-C810E9C02FC3}"/>
              </a:ext>
            </a:extLst>
          </p:cNvPr>
          <p:cNvSpPr/>
          <p:nvPr/>
        </p:nvSpPr>
        <p:spPr>
          <a:xfrm>
            <a:off x="813816" y="4944648"/>
            <a:ext cx="3346704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8890">
            <a:solidFill>
              <a:srgbClr val="DFE3EB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21" name="Shape 23">
            <a:extLst>
              <a:ext uri="{FF2B5EF4-FFF2-40B4-BE49-F238E27FC236}">
                <a16:creationId xmlns:a16="http://schemas.microsoft.com/office/drawing/2014/main" id="{2466F744-2D3B-758B-B032-2B54240A7608}"/>
              </a:ext>
            </a:extLst>
          </p:cNvPr>
          <p:cNvSpPr/>
          <p:nvPr/>
        </p:nvSpPr>
        <p:spPr>
          <a:xfrm>
            <a:off x="813816" y="4944648"/>
            <a:ext cx="54864" cy="658368"/>
          </a:xfrm>
          <a:prstGeom prst="rect">
            <a:avLst/>
          </a:prstGeom>
          <a:solidFill>
            <a:srgbClr val="684FFF"/>
          </a:solidFill>
          <a:ln w="12700">
            <a:solidFill>
              <a:srgbClr val="684FFF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23" name="Text 24">
            <a:extLst>
              <a:ext uri="{FF2B5EF4-FFF2-40B4-BE49-F238E27FC236}">
                <a16:creationId xmlns:a16="http://schemas.microsoft.com/office/drawing/2014/main" id="{DD562208-57AB-2430-1F1A-35ABE2698F36}"/>
              </a:ext>
            </a:extLst>
          </p:cNvPr>
          <p:cNvSpPr/>
          <p:nvPr/>
        </p:nvSpPr>
        <p:spPr>
          <a:xfrm>
            <a:off x="960120" y="5026944"/>
            <a:ext cx="1325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Industrial equipment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25" name="Text 25">
            <a:extLst>
              <a:ext uri="{FF2B5EF4-FFF2-40B4-BE49-F238E27FC236}">
                <a16:creationId xmlns:a16="http://schemas.microsoft.com/office/drawing/2014/main" id="{CD5E4519-C52E-6584-42F4-C50E8214FDE4}"/>
              </a:ext>
            </a:extLst>
          </p:cNvPr>
          <p:cNvSpPr/>
          <p:nvPr/>
        </p:nvSpPr>
        <p:spPr>
          <a:xfrm>
            <a:off x="960120" y="5228112"/>
            <a:ext cx="30632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Alarm / fault investigation  •  Process or equipment drift  •  Subsystem isolation  •  Safety-controlled recovery  •  Field engineering escalation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27" name="Text 26">
            <a:extLst>
              <a:ext uri="{FF2B5EF4-FFF2-40B4-BE49-F238E27FC236}">
                <a16:creationId xmlns:a16="http://schemas.microsoft.com/office/drawing/2014/main" id="{0C18B1DA-091D-57FF-FC7D-339496DE6229}"/>
              </a:ext>
            </a:extLst>
          </p:cNvPr>
          <p:cNvSpPr/>
          <p:nvPr/>
        </p:nvSpPr>
        <p:spPr>
          <a:xfrm>
            <a:off x="813816" y="5726565"/>
            <a:ext cx="334670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The scenarios differ; the resolution method is reusable.</a:t>
            </a:r>
            <a:endParaRPr kumimoji="0" lang="en-US" sz="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29" name="Shape 27">
            <a:extLst>
              <a:ext uri="{FF2B5EF4-FFF2-40B4-BE49-F238E27FC236}">
                <a16:creationId xmlns:a16="http://schemas.microsoft.com/office/drawing/2014/main" id="{AD92B8DA-07E1-A1E9-4E16-141871BEFC16}"/>
              </a:ext>
            </a:extLst>
          </p:cNvPr>
          <p:cNvSpPr/>
          <p:nvPr/>
        </p:nvSpPr>
        <p:spPr>
          <a:xfrm>
            <a:off x="4553712" y="1460994"/>
            <a:ext cx="2907792" cy="448056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8890">
            <a:solidFill>
              <a:srgbClr val="D7DBE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31" name="Text 28">
            <a:extLst>
              <a:ext uri="{FF2B5EF4-FFF2-40B4-BE49-F238E27FC236}">
                <a16:creationId xmlns:a16="http://schemas.microsoft.com/office/drawing/2014/main" id="{D51E9C00-0C43-9D72-AD0B-99E756A26739}"/>
              </a:ext>
            </a:extLst>
          </p:cNvPr>
          <p:cNvSpPr/>
          <p:nvPr/>
        </p:nvSpPr>
        <p:spPr>
          <a:xfrm>
            <a:off x="4809744" y="1624307"/>
            <a:ext cx="23957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Reusable framework for technical resolution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33" name="Text 29">
            <a:extLst>
              <a:ext uri="{FF2B5EF4-FFF2-40B4-BE49-F238E27FC236}">
                <a16:creationId xmlns:a16="http://schemas.microsoft.com/office/drawing/2014/main" id="{1C105E85-2B08-9C43-047B-F89A93F8D830}"/>
              </a:ext>
            </a:extLst>
          </p:cNvPr>
          <p:cNvSpPr/>
          <p:nvPr/>
        </p:nvSpPr>
        <p:spPr>
          <a:xfrm>
            <a:off x="4809744" y="2093194"/>
            <a:ext cx="23957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Standardize how technical support investigates, resolves and escalates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35" name="Shape 30">
            <a:extLst>
              <a:ext uri="{FF2B5EF4-FFF2-40B4-BE49-F238E27FC236}">
                <a16:creationId xmlns:a16="http://schemas.microsoft.com/office/drawing/2014/main" id="{425C5BF8-653B-695B-2F15-D91D80F9F519}"/>
              </a:ext>
            </a:extLst>
          </p:cNvPr>
          <p:cNvSpPr/>
          <p:nvPr/>
        </p:nvSpPr>
        <p:spPr>
          <a:xfrm>
            <a:off x="4846320" y="2496297"/>
            <a:ext cx="356616" cy="356616"/>
          </a:xfrm>
          <a:prstGeom prst="ellipse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37" name="Text 31">
            <a:extLst>
              <a:ext uri="{FF2B5EF4-FFF2-40B4-BE49-F238E27FC236}">
                <a16:creationId xmlns:a16="http://schemas.microsoft.com/office/drawing/2014/main" id="{1E08DA10-EFC8-0CA2-CBB1-5809DBAE1F82}"/>
              </a:ext>
            </a:extLst>
          </p:cNvPr>
          <p:cNvSpPr/>
          <p:nvPr/>
        </p:nvSpPr>
        <p:spPr>
          <a:xfrm>
            <a:off x="4846320" y="2606025"/>
            <a:ext cx="356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39" name="Text 32">
            <a:extLst>
              <a:ext uri="{FF2B5EF4-FFF2-40B4-BE49-F238E27FC236}">
                <a16:creationId xmlns:a16="http://schemas.microsoft.com/office/drawing/2014/main" id="{DDAB0480-0D12-8CEF-FE9E-3657928A8BE0}"/>
              </a:ext>
            </a:extLst>
          </p:cNvPr>
          <p:cNvSpPr/>
          <p:nvPr/>
        </p:nvSpPr>
        <p:spPr>
          <a:xfrm>
            <a:off x="5394960" y="2496297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Understand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41" name="Text 33">
            <a:extLst>
              <a:ext uri="{FF2B5EF4-FFF2-40B4-BE49-F238E27FC236}">
                <a16:creationId xmlns:a16="http://schemas.microsoft.com/office/drawing/2014/main" id="{F11DB71B-BE6B-1B70-36DD-A6A39F3E9740}"/>
              </a:ext>
            </a:extLst>
          </p:cNvPr>
          <p:cNvSpPr/>
          <p:nvPr/>
        </p:nvSpPr>
        <p:spPr>
          <a:xfrm>
            <a:off x="5394960" y="2660889"/>
            <a:ext cx="18653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Customer, site, product, asset, symptom and impact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43" name="Shape 34">
            <a:extLst>
              <a:ext uri="{FF2B5EF4-FFF2-40B4-BE49-F238E27FC236}">
                <a16:creationId xmlns:a16="http://schemas.microsoft.com/office/drawing/2014/main" id="{0D7BC743-D5F7-89BC-F6CB-B51D6CC0B5B7}"/>
              </a:ext>
            </a:extLst>
          </p:cNvPr>
          <p:cNvSpPr/>
          <p:nvPr/>
        </p:nvSpPr>
        <p:spPr>
          <a:xfrm>
            <a:off x="4846320" y="2980929"/>
            <a:ext cx="356616" cy="356616"/>
          </a:xfrm>
          <a:prstGeom prst="ellipse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45" name="Text 35">
            <a:extLst>
              <a:ext uri="{FF2B5EF4-FFF2-40B4-BE49-F238E27FC236}">
                <a16:creationId xmlns:a16="http://schemas.microsoft.com/office/drawing/2014/main" id="{BDC50F00-FB25-65C3-8802-191126C0C3E3}"/>
              </a:ext>
            </a:extLst>
          </p:cNvPr>
          <p:cNvSpPr/>
          <p:nvPr/>
        </p:nvSpPr>
        <p:spPr>
          <a:xfrm>
            <a:off x="4846320" y="3090657"/>
            <a:ext cx="356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47" name="Text 36">
            <a:extLst>
              <a:ext uri="{FF2B5EF4-FFF2-40B4-BE49-F238E27FC236}">
                <a16:creationId xmlns:a16="http://schemas.microsoft.com/office/drawing/2014/main" id="{DA7414AA-19E1-F8B5-89D6-B27064A5DAF2}"/>
              </a:ext>
            </a:extLst>
          </p:cNvPr>
          <p:cNvSpPr/>
          <p:nvPr/>
        </p:nvSpPr>
        <p:spPr>
          <a:xfrm>
            <a:off x="5394960" y="2980929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Ground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49" name="Text 37">
            <a:extLst>
              <a:ext uri="{FF2B5EF4-FFF2-40B4-BE49-F238E27FC236}">
                <a16:creationId xmlns:a16="http://schemas.microsoft.com/office/drawing/2014/main" id="{BF427A94-3B43-346D-C0F0-5BAE2BE2C9F7}"/>
              </a:ext>
            </a:extLst>
          </p:cNvPr>
          <p:cNvSpPr/>
          <p:nvPr/>
        </p:nvSpPr>
        <p:spPr>
          <a:xfrm>
            <a:off x="5394960" y="3145521"/>
            <a:ext cx="18653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Entitlement, history, knowledge and machine evidence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51" name="Shape 38">
            <a:extLst>
              <a:ext uri="{FF2B5EF4-FFF2-40B4-BE49-F238E27FC236}">
                <a16:creationId xmlns:a16="http://schemas.microsoft.com/office/drawing/2014/main" id="{DBB23C12-B9C1-B2D5-6A70-1FCE529DFA27}"/>
              </a:ext>
            </a:extLst>
          </p:cNvPr>
          <p:cNvSpPr/>
          <p:nvPr/>
        </p:nvSpPr>
        <p:spPr>
          <a:xfrm>
            <a:off x="4846320" y="3465561"/>
            <a:ext cx="356616" cy="356616"/>
          </a:xfrm>
          <a:prstGeom prst="ellipse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53" name="Text 39">
            <a:extLst>
              <a:ext uri="{FF2B5EF4-FFF2-40B4-BE49-F238E27FC236}">
                <a16:creationId xmlns:a16="http://schemas.microsoft.com/office/drawing/2014/main" id="{0B080572-8CB7-E68D-609B-7CC366292427}"/>
              </a:ext>
            </a:extLst>
          </p:cNvPr>
          <p:cNvSpPr/>
          <p:nvPr/>
        </p:nvSpPr>
        <p:spPr>
          <a:xfrm>
            <a:off x="4846320" y="3575289"/>
            <a:ext cx="356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55" name="Text 40">
            <a:extLst>
              <a:ext uri="{FF2B5EF4-FFF2-40B4-BE49-F238E27FC236}">
                <a16:creationId xmlns:a16="http://schemas.microsoft.com/office/drawing/2014/main" id="{3FB5685B-EFAA-F483-B95B-5E982E3857DC}"/>
              </a:ext>
            </a:extLst>
          </p:cNvPr>
          <p:cNvSpPr/>
          <p:nvPr/>
        </p:nvSpPr>
        <p:spPr>
          <a:xfrm>
            <a:off x="5394960" y="3465561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Diagnose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57" name="Text 41">
            <a:extLst>
              <a:ext uri="{FF2B5EF4-FFF2-40B4-BE49-F238E27FC236}">
                <a16:creationId xmlns:a16="http://schemas.microsoft.com/office/drawing/2014/main" id="{6BF69D7E-6403-E6BE-6FA8-C738C73C2F9F}"/>
              </a:ext>
            </a:extLst>
          </p:cNvPr>
          <p:cNvSpPr/>
          <p:nvPr/>
        </p:nvSpPr>
        <p:spPr>
          <a:xfrm>
            <a:off x="5394960" y="3630153"/>
            <a:ext cx="18653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Form hypotheses, select next-best test and interpret results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59" name="Shape 42">
            <a:extLst>
              <a:ext uri="{FF2B5EF4-FFF2-40B4-BE49-F238E27FC236}">
                <a16:creationId xmlns:a16="http://schemas.microsoft.com/office/drawing/2014/main" id="{E2691831-D5DB-4F9D-665F-740D3A515F4A}"/>
              </a:ext>
            </a:extLst>
          </p:cNvPr>
          <p:cNvSpPr/>
          <p:nvPr/>
        </p:nvSpPr>
        <p:spPr>
          <a:xfrm>
            <a:off x="4846320" y="3950193"/>
            <a:ext cx="356616" cy="356616"/>
          </a:xfrm>
          <a:prstGeom prst="ellipse">
            <a:avLst/>
          </a:prstGeom>
          <a:solidFill>
            <a:srgbClr val="001044"/>
          </a:solidFill>
          <a:ln w="12700">
            <a:solidFill>
              <a:srgbClr val="00104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61" name="Text 43">
            <a:extLst>
              <a:ext uri="{FF2B5EF4-FFF2-40B4-BE49-F238E27FC236}">
                <a16:creationId xmlns:a16="http://schemas.microsoft.com/office/drawing/2014/main" id="{A4B48399-F700-2085-99CD-B128F40051AE}"/>
              </a:ext>
            </a:extLst>
          </p:cNvPr>
          <p:cNvSpPr/>
          <p:nvPr/>
        </p:nvSpPr>
        <p:spPr>
          <a:xfrm>
            <a:off x="4846320" y="4059921"/>
            <a:ext cx="356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63" name="Text 44">
            <a:extLst>
              <a:ext uri="{FF2B5EF4-FFF2-40B4-BE49-F238E27FC236}">
                <a16:creationId xmlns:a16="http://schemas.microsoft.com/office/drawing/2014/main" id="{495B60FD-5811-9E08-3965-A50DFBF0A6DB}"/>
              </a:ext>
            </a:extLst>
          </p:cNvPr>
          <p:cNvSpPr/>
          <p:nvPr/>
        </p:nvSpPr>
        <p:spPr>
          <a:xfrm>
            <a:off x="5394960" y="3950193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Resolve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65" name="Text 45">
            <a:extLst>
              <a:ext uri="{FF2B5EF4-FFF2-40B4-BE49-F238E27FC236}">
                <a16:creationId xmlns:a16="http://schemas.microsoft.com/office/drawing/2014/main" id="{E47ED68D-DB8A-8911-A38A-5B0674C311C6}"/>
              </a:ext>
            </a:extLst>
          </p:cNvPr>
          <p:cNvSpPr/>
          <p:nvPr/>
        </p:nvSpPr>
        <p:spPr>
          <a:xfrm>
            <a:off x="5394960" y="4114785"/>
            <a:ext cx="18653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Guide, execute or coordinate action within controls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67" name="Shape 46">
            <a:extLst>
              <a:ext uri="{FF2B5EF4-FFF2-40B4-BE49-F238E27FC236}">
                <a16:creationId xmlns:a16="http://schemas.microsoft.com/office/drawing/2014/main" id="{2505CAE2-8B26-36DF-AF9A-3D2D5FE3809C}"/>
              </a:ext>
            </a:extLst>
          </p:cNvPr>
          <p:cNvSpPr/>
          <p:nvPr/>
        </p:nvSpPr>
        <p:spPr>
          <a:xfrm>
            <a:off x="4846320" y="4434825"/>
            <a:ext cx="356616" cy="356616"/>
          </a:xfrm>
          <a:prstGeom prst="ellipse">
            <a:avLst/>
          </a:prstGeom>
          <a:solidFill>
            <a:srgbClr val="001044"/>
          </a:solidFill>
          <a:ln w="12700">
            <a:solidFill>
              <a:srgbClr val="00104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69" name="Text 47">
            <a:extLst>
              <a:ext uri="{FF2B5EF4-FFF2-40B4-BE49-F238E27FC236}">
                <a16:creationId xmlns:a16="http://schemas.microsoft.com/office/drawing/2014/main" id="{AFE4B131-3058-8897-F56C-87D4011D5105}"/>
              </a:ext>
            </a:extLst>
          </p:cNvPr>
          <p:cNvSpPr/>
          <p:nvPr/>
        </p:nvSpPr>
        <p:spPr>
          <a:xfrm>
            <a:off x="4846320" y="4544553"/>
            <a:ext cx="356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71" name="Text 48">
            <a:extLst>
              <a:ext uri="{FF2B5EF4-FFF2-40B4-BE49-F238E27FC236}">
                <a16:creationId xmlns:a16="http://schemas.microsoft.com/office/drawing/2014/main" id="{2DB18E21-684C-D72D-CB2C-43C0BEFB6831}"/>
              </a:ext>
            </a:extLst>
          </p:cNvPr>
          <p:cNvSpPr/>
          <p:nvPr/>
        </p:nvSpPr>
        <p:spPr>
          <a:xfrm>
            <a:off x="5394960" y="4434825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Validate or escalate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73" name="Text 49">
            <a:extLst>
              <a:ext uri="{FF2B5EF4-FFF2-40B4-BE49-F238E27FC236}">
                <a16:creationId xmlns:a16="http://schemas.microsoft.com/office/drawing/2014/main" id="{F2C0F33B-ABFE-E5DB-F587-5F32597C82A4}"/>
              </a:ext>
            </a:extLst>
          </p:cNvPr>
          <p:cNvSpPr/>
          <p:nvPr/>
        </p:nvSpPr>
        <p:spPr>
          <a:xfrm>
            <a:off x="5394960" y="4599417"/>
            <a:ext cx="18653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Confirm recovery or prepare evidence-complete handoff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75" name="Shape 50">
            <a:extLst>
              <a:ext uri="{FF2B5EF4-FFF2-40B4-BE49-F238E27FC236}">
                <a16:creationId xmlns:a16="http://schemas.microsoft.com/office/drawing/2014/main" id="{C6D271D8-9BF1-95BE-D9EA-8CEF3051E076}"/>
              </a:ext>
            </a:extLst>
          </p:cNvPr>
          <p:cNvSpPr/>
          <p:nvPr/>
        </p:nvSpPr>
        <p:spPr>
          <a:xfrm>
            <a:off x="4846320" y="4919457"/>
            <a:ext cx="356616" cy="356616"/>
          </a:xfrm>
          <a:prstGeom prst="ellipse">
            <a:avLst/>
          </a:prstGeom>
          <a:solidFill>
            <a:srgbClr val="001044"/>
          </a:solidFill>
          <a:ln w="12700">
            <a:solidFill>
              <a:srgbClr val="00104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77" name="Text 51">
            <a:extLst>
              <a:ext uri="{FF2B5EF4-FFF2-40B4-BE49-F238E27FC236}">
                <a16:creationId xmlns:a16="http://schemas.microsoft.com/office/drawing/2014/main" id="{F02D0F39-4E94-7278-0E1F-376BBA5D6116}"/>
              </a:ext>
            </a:extLst>
          </p:cNvPr>
          <p:cNvSpPr/>
          <p:nvPr/>
        </p:nvSpPr>
        <p:spPr>
          <a:xfrm>
            <a:off x="4846320" y="5029185"/>
            <a:ext cx="356616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79" name="Text 52">
            <a:extLst>
              <a:ext uri="{FF2B5EF4-FFF2-40B4-BE49-F238E27FC236}">
                <a16:creationId xmlns:a16="http://schemas.microsoft.com/office/drawing/2014/main" id="{C3B4399C-16CB-EAB5-B3CA-4F9754B05F64}"/>
              </a:ext>
            </a:extLst>
          </p:cNvPr>
          <p:cNvSpPr/>
          <p:nvPr/>
        </p:nvSpPr>
        <p:spPr>
          <a:xfrm>
            <a:off x="5394960" y="4919457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Learn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81" name="Text 53">
            <a:extLst>
              <a:ext uri="{FF2B5EF4-FFF2-40B4-BE49-F238E27FC236}">
                <a16:creationId xmlns:a16="http://schemas.microsoft.com/office/drawing/2014/main" id="{AC19D287-728B-67ED-0103-23DC91E18D5F}"/>
              </a:ext>
            </a:extLst>
          </p:cNvPr>
          <p:cNvSpPr/>
          <p:nvPr/>
        </p:nvSpPr>
        <p:spPr>
          <a:xfrm>
            <a:off x="5394960" y="5084049"/>
            <a:ext cx="18653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Capture resolution, improve knowledge and identify recurring issues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83" name="Shape 54">
            <a:extLst>
              <a:ext uri="{FF2B5EF4-FFF2-40B4-BE49-F238E27FC236}">
                <a16:creationId xmlns:a16="http://schemas.microsoft.com/office/drawing/2014/main" id="{4D994F49-288F-5ADA-E529-BD0180840CB3}"/>
              </a:ext>
            </a:extLst>
          </p:cNvPr>
          <p:cNvSpPr/>
          <p:nvPr/>
        </p:nvSpPr>
        <p:spPr>
          <a:xfrm>
            <a:off x="4681728" y="5400359"/>
            <a:ext cx="2670048" cy="442415"/>
          </a:xfrm>
          <a:prstGeom prst="roundRect">
            <a:avLst>
              <a:gd name="adj" fmla="val 18605"/>
            </a:avLst>
          </a:prstGeom>
          <a:solidFill>
            <a:srgbClr val="EDF6FF"/>
          </a:solidFill>
          <a:ln w="8890">
            <a:solidFill>
              <a:srgbClr val="D9E7F7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85" name="Text 55">
            <a:extLst>
              <a:ext uri="{FF2B5EF4-FFF2-40B4-BE49-F238E27FC236}">
                <a16:creationId xmlns:a16="http://schemas.microsoft.com/office/drawing/2014/main" id="{AE634714-8029-749D-F89D-AA0A814C8BBA}"/>
              </a:ext>
            </a:extLst>
          </p:cNvPr>
          <p:cNvSpPr/>
          <p:nvPr/>
        </p:nvSpPr>
        <p:spPr>
          <a:xfrm>
            <a:off x="4681728" y="5447778"/>
            <a:ext cx="2670048" cy="2641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Omnichannel engagement • Product/asset context • Specialized agents • Governed tools • Case, field &amp; engineering orchestration • Evaluation &amp; observability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87" name="Shape 56">
            <a:extLst>
              <a:ext uri="{FF2B5EF4-FFF2-40B4-BE49-F238E27FC236}">
                <a16:creationId xmlns:a16="http://schemas.microsoft.com/office/drawing/2014/main" id="{03D1C34E-910F-E8CF-FBED-60BE2E207645}"/>
              </a:ext>
            </a:extLst>
          </p:cNvPr>
          <p:cNvSpPr/>
          <p:nvPr/>
        </p:nvSpPr>
        <p:spPr>
          <a:xfrm>
            <a:off x="7607808" y="1460994"/>
            <a:ext cx="4005072" cy="448056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8890">
            <a:solidFill>
              <a:srgbClr val="D7DBE4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89" name="Text 57">
            <a:extLst>
              <a:ext uri="{FF2B5EF4-FFF2-40B4-BE49-F238E27FC236}">
                <a16:creationId xmlns:a16="http://schemas.microsoft.com/office/drawing/2014/main" id="{B2D5F81F-6F29-6AA9-0133-4F8E04F4EB73}"/>
              </a:ext>
            </a:extLst>
          </p:cNvPr>
          <p:cNvSpPr/>
          <p:nvPr/>
        </p:nvSpPr>
        <p:spPr>
          <a:xfrm>
            <a:off x="7863840" y="1596875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Reusable foundation,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configurable resolution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91" name="Text 58">
            <a:extLst>
              <a:ext uri="{FF2B5EF4-FFF2-40B4-BE49-F238E27FC236}">
                <a16:creationId xmlns:a16="http://schemas.microsoft.com/office/drawing/2014/main" id="{331EA60C-52F8-5401-6330-990F5B3A9B82}"/>
              </a:ext>
            </a:extLst>
          </p:cNvPr>
          <p:cNvSpPr/>
          <p:nvPr/>
        </p:nvSpPr>
        <p:spPr>
          <a:xfrm>
            <a:off x="7863840" y="2122550"/>
            <a:ext cx="3493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Apply the same operating framework with different product intelligence, diagnostic tools, policies and autonomy levels.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93" name="Shape 59">
            <a:extLst>
              <a:ext uri="{FF2B5EF4-FFF2-40B4-BE49-F238E27FC236}">
                <a16:creationId xmlns:a16="http://schemas.microsoft.com/office/drawing/2014/main" id="{9D54D150-F736-C530-71B0-FDBDDD55A6DD}"/>
              </a:ext>
            </a:extLst>
          </p:cNvPr>
          <p:cNvSpPr/>
          <p:nvPr/>
        </p:nvSpPr>
        <p:spPr>
          <a:xfrm>
            <a:off x="7863840" y="2538707"/>
            <a:ext cx="3493008" cy="896112"/>
          </a:xfrm>
          <a:prstGeom prst="roundRect">
            <a:avLst>
              <a:gd name="adj" fmla="val 10204"/>
            </a:avLst>
          </a:prstGeom>
          <a:solidFill>
            <a:srgbClr val="FFFFFF"/>
          </a:solidFill>
          <a:ln w="8890">
            <a:solidFill>
              <a:srgbClr val="DEE2EB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95" name="Shape 60">
            <a:extLst>
              <a:ext uri="{FF2B5EF4-FFF2-40B4-BE49-F238E27FC236}">
                <a16:creationId xmlns:a16="http://schemas.microsoft.com/office/drawing/2014/main" id="{B0F7DF81-D3C8-6EEE-E69A-7F7BB5F84EC9}"/>
              </a:ext>
            </a:extLst>
          </p:cNvPr>
          <p:cNvSpPr/>
          <p:nvPr/>
        </p:nvSpPr>
        <p:spPr>
          <a:xfrm>
            <a:off x="7973568" y="2685011"/>
            <a:ext cx="310896" cy="310896"/>
          </a:xfrm>
          <a:prstGeom prst="ellipse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97" name="Text 61">
            <a:extLst>
              <a:ext uri="{FF2B5EF4-FFF2-40B4-BE49-F238E27FC236}">
                <a16:creationId xmlns:a16="http://schemas.microsoft.com/office/drawing/2014/main" id="{384BEE7E-B658-F35E-EBFF-48A072860059}"/>
              </a:ext>
            </a:extLst>
          </p:cNvPr>
          <p:cNvSpPr/>
          <p:nvPr/>
        </p:nvSpPr>
        <p:spPr>
          <a:xfrm>
            <a:off x="7973568" y="2769171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199" name="Text 62">
            <a:extLst>
              <a:ext uri="{FF2B5EF4-FFF2-40B4-BE49-F238E27FC236}">
                <a16:creationId xmlns:a16="http://schemas.microsoft.com/office/drawing/2014/main" id="{749E211F-E550-3667-C376-79631D8F12C0}"/>
              </a:ext>
            </a:extLst>
          </p:cNvPr>
          <p:cNvSpPr/>
          <p:nvPr/>
        </p:nvSpPr>
        <p:spPr>
          <a:xfrm>
            <a:off x="8385048" y="2648435"/>
            <a:ext cx="28346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Common technical resolution fabric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01" name="Text 63">
            <a:extLst>
              <a:ext uri="{FF2B5EF4-FFF2-40B4-BE49-F238E27FC236}">
                <a16:creationId xmlns:a16="http://schemas.microsoft.com/office/drawing/2014/main" id="{8BD1FD6D-5998-45CF-AF44-8AA2CBAE919A}"/>
              </a:ext>
            </a:extLst>
          </p:cNvPr>
          <p:cNvSpPr/>
          <p:nvPr/>
        </p:nvSpPr>
        <p:spPr>
          <a:xfrm>
            <a:off x="8385048" y="2880223"/>
            <a:ext cx="2907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Amazon Connect engagement • Context &amp; case continuity • Knowledge grounding • Agent/workflow orchestration • Governed tool access • Evaluation, auditability &amp; learning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03" name="Shape 64">
            <a:extLst>
              <a:ext uri="{FF2B5EF4-FFF2-40B4-BE49-F238E27FC236}">
                <a16:creationId xmlns:a16="http://schemas.microsoft.com/office/drawing/2014/main" id="{A75BB2F3-369E-CB87-76A6-04E1C20A1FCE}"/>
              </a:ext>
            </a:extLst>
          </p:cNvPr>
          <p:cNvSpPr/>
          <p:nvPr/>
        </p:nvSpPr>
        <p:spPr>
          <a:xfrm>
            <a:off x="7863840" y="3590373"/>
            <a:ext cx="3493008" cy="1150143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8890">
            <a:solidFill>
              <a:srgbClr val="DEE2EB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05" name="Shape 65">
            <a:extLst>
              <a:ext uri="{FF2B5EF4-FFF2-40B4-BE49-F238E27FC236}">
                <a16:creationId xmlns:a16="http://schemas.microsoft.com/office/drawing/2014/main" id="{D7C30453-307B-A6E0-2C5C-19142CF1DB73}"/>
              </a:ext>
            </a:extLst>
          </p:cNvPr>
          <p:cNvSpPr/>
          <p:nvPr/>
        </p:nvSpPr>
        <p:spPr>
          <a:xfrm>
            <a:off x="7973568" y="3736678"/>
            <a:ext cx="310896" cy="310896"/>
          </a:xfrm>
          <a:prstGeom prst="ellipse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07" name="Text 66">
            <a:extLst>
              <a:ext uri="{FF2B5EF4-FFF2-40B4-BE49-F238E27FC236}">
                <a16:creationId xmlns:a16="http://schemas.microsoft.com/office/drawing/2014/main" id="{A03AC621-F437-FA12-5053-61A46068D34E}"/>
              </a:ext>
            </a:extLst>
          </p:cNvPr>
          <p:cNvSpPr/>
          <p:nvPr/>
        </p:nvSpPr>
        <p:spPr>
          <a:xfrm>
            <a:off x="7973568" y="3820838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09" name="Text 67">
            <a:extLst>
              <a:ext uri="{FF2B5EF4-FFF2-40B4-BE49-F238E27FC236}">
                <a16:creationId xmlns:a16="http://schemas.microsoft.com/office/drawing/2014/main" id="{906EBBCE-F82B-E44D-F381-5A5E6D447AC9}"/>
              </a:ext>
            </a:extLst>
          </p:cNvPr>
          <p:cNvSpPr/>
          <p:nvPr/>
        </p:nvSpPr>
        <p:spPr>
          <a:xfrm>
            <a:off x="8385048" y="3700102"/>
            <a:ext cx="28346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Archetype solution packs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11" name="Text 68">
            <a:extLst>
              <a:ext uri="{FF2B5EF4-FFF2-40B4-BE49-F238E27FC236}">
                <a16:creationId xmlns:a16="http://schemas.microsoft.com/office/drawing/2014/main" id="{A1EB7D2E-1287-EB26-53E4-35C5C50A96F5}"/>
              </a:ext>
            </a:extLst>
          </p:cNvPr>
          <p:cNvSpPr/>
          <p:nvPr/>
        </p:nvSpPr>
        <p:spPr>
          <a:xfrm>
            <a:off x="8385048" y="3898022"/>
            <a:ext cx="29077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Connected products &amp; IoT: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device/app/cloud correlation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Enterprise hardware &amp; edge: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configuration, fleet health, parts/dispatch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Industrial equipment: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hierarchy, alarms, safety, field engineering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13" name="Shape 69">
            <a:extLst>
              <a:ext uri="{FF2B5EF4-FFF2-40B4-BE49-F238E27FC236}">
                <a16:creationId xmlns:a16="http://schemas.microsoft.com/office/drawing/2014/main" id="{59B73BB8-FABE-5C56-8DB0-92A10703F7EA}"/>
              </a:ext>
            </a:extLst>
          </p:cNvPr>
          <p:cNvSpPr/>
          <p:nvPr/>
        </p:nvSpPr>
        <p:spPr>
          <a:xfrm>
            <a:off x="7863840" y="4891078"/>
            <a:ext cx="3493008" cy="960120"/>
          </a:xfrm>
          <a:prstGeom prst="roundRect">
            <a:avLst>
              <a:gd name="adj" fmla="val 9524"/>
            </a:avLst>
          </a:prstGeom>
          <a:solidFill>
            <a:srgbClr val="F0F0FF"/>
          </a:solidFill>
          <a:ln w="8890">
            <a:solidFill>
              <a:srgbClr val="DCD9F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15" name="Shape 70">
            <a:extLst>
              <a:ext uri="{FF2B5EF4-FFF2-40B4-BE49-F238E27FC236}">
                <a16:creationId xmlns:a16="http://schemas.microsoft.com/office/drawing/2014/main" id="{D5347CE6-C52C-485B-A0CF-138CE0C0CEED}"/>
              </a:ext>
            </a:extLst>
          </p:cNvPr>
          <p:cNvSpPr/>
          <p:nvPr/>
        </p:nvSpPr>
        <p:spPr>
          <a:xfrm>
            <a:off x="7973568" y="5037382"/>
            <a:ext cx="310896" cy="310896"/>
          </a:xfrm>
          <a:prstGeom prst="ellipse">
            <a:avLst/>
          </a:prstGeom>
          <a:solidFill>
            <a:srgbClr val="1328E8"/>
          </a:solidFill>
          <a:ln w="12700">
            <a:solidFill>
              <a:srgbClr val="1328E8"/>
            </a:solidFill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17" name="Text 71">
            <a:extLst>
              <a:ext uri="{FF2B5EF4-FFF2-40B4-BE49-F238E27FC236}">
                <a16:creationId xmlns:a16="http://schemas.microsoft.com/office/drawing/2014/main" id="{B3C44D5F-F4F1-1436-BF42-3985E643757D}"/>
              </a:ext>
            </a:extLst>
          </p:cNvPr>
          <p:cNvSpPr/>
          <p:nvPr/>
        </p:nvSpPr>
        <p:spPr>
          <a:xfrm>
            <a:off x="7973568" y="5121542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19" name="Text 72">
            <a:extLst>
              <a:ext uri="{FF2B5EF4-FFF2-40B4-BE49-F238E27FC236}">
                <a16:creationId xmlns:a16="http://schemas.microsoft.com/office/drawing/2014/main" id="{B2A7DC51-D844-9D45-3099-53FFDAB4903E}"/>
              </a:ext>
            </a:extLst>
          </p:cNvPr>
          <p:cNvSpPr/>
          <p:nvPr/>
        </p:nvSpPr>
        <p:spPr>
          <a:xfrm>
            <a:off x="8385048" y="5000806"/>
            <a:ext cx="28346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11A3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Client and product configuration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21" name="Text 73">
            <a:extLst>
              <a:ext uri="{FF2B5EF4-FFF2-40B4-BE49-F238E27FC236}">
                <a16:creationId xmlns:a16="http://schemas.microsoft.com/office/drawing/2014/main" id="{F0533EEF-7D96-D1DD-607B-5C276203A20C}"/>
              </a:ext>
            </a:extLst>
          </p:cNvPr>
          <p:cNvSpPr/>
          <p:nvPr/>
        </p:nvSpPr>
        <p:spPr>
          <a:xfrm>
            <a:off x="8385048" y="5215660"/>
            <a:ext cx="290779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7324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Product taxonomy &amp; equipment hierarchy • Knowledge, errors &amp; diagnostics • Telemetry/log/image evidence formats • Tool APIs &amp; integrations • Authorized actions, security &amp; escalation policies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27" name="Text 3">
            <a:extLst>
              <a:ext uri="{FF2B5EF4-FFF2-40B4-BE49-F238E27FC236}">
                <a16:creationId xmlns:a16="http://schemas.microsoft.com/office/drawing/2014/main" id="{DF18EB53-05B0-A782-3464-40CDB24CEDCD}"/>
              </a:ext>
            </a:extLst>
          </p:cNvPr>
          <p:cNvSpPr/>
          <p:nvPr/>
        </p:nvSpPr>
        <p:spPr>
          <a:xfrm>
            <a:off x="530352" y="577981"/>
            <a:ext cx="7406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0" u="none" strike="noStrike" kern="1200" cap="none" spc="0" normalizeH="0" baseline="0" noProof="0" dirty="0">
                <a:ln>
                  <a:noFill/>
                </a:ln>
                <a:solidFill>
                  <a:srgbClr val="040D43"/>
                </a:solidFill>
                <a:effectLst/>
                <a:uLnTx/>
                <a:uFillTx/>
                <a:latin typeface="Manrope" pitchFamily="34" charset="0"/>
                <a:ea typeface="Manrope" pitchFamily="34" charset="-122"/>
                <a:cs typeface="Manrope" pitchFamily="34" charset="-120"/>
              </a:rPr>
              <a:t>AI-Native Enterprise Product Support on Amazon Connect</a:t>
            </a:r>
          </a:p>
        </p:txBody>
      </p:sp>
      <p:sp>
        <p:nvSpPr>
          <p:cNvPr id="229" name="Text 4">
            <a:extLst>
              <a:ext uri="{FF2B5EF4-FFF2-40B4-BE49-F238E27FC236}">
                <a16:creationId xmlns:a16="http://schemas.microsoft.com/office/drawing/2014/main" id="{49F8F5F5-4676-2A7C-FBA0-2A7DC60EF53E}"/>
              </a:ext>
            </a:extLst>
          </p:cNvPr>
          <p:cNvSpPr/>
          <p:nvPr/>
        </p:nvSpPr>
        <p:spPr>
          <a:xfrm>
            <a:off x="548640" y="1030399"/>
            <a:ext cx="717804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0" b="0" i="0" u="none" strike="noStrike" kern="1200" cap="none" spc="0" normalizeH="0" baseline="0" noProof="0" dirty="0">
                <a:ln>
                  <a:noFill/>
                </a:ln>
                <a:solidFill>
                  <a:srgbClr val="535983"/>
                </a:solidFill>
                <a:effectLst/>
                <a:uLnTx/>
                <a:uFillTx/>
                <a:latin typeface="Manrope" pitchFamily="34" charset="0"/>
                <a:ea typeface="Manrope" pitchFamily="34" charset="-122"/>
                <a:cs typeface="Manrope" pitchFamily="34" charset="-120"/>
              </a:rPr>
              <a:t>A configurable resolution fabric for complex product support—standardizing how technical support investigates and resolves while adapting to each product, asset and operating environment</a:t>
            </a:r>
          </a:p>
        </p:txBody>
      </p:sp>
      <p:sp>
        <p:nvSpPr>
          <p:cNvPr id="37" name="Shape 92">
            <a:extLst>
              <a:ext uri="{FF2B5EF4-FFF2-40B4-BE49-F238E27FC236}">
                <a16:creationId xmlns:a16="http://schemas.microsoft.com/office/drawing/2014/main" id="{6967148B-FA33-8147-713C-B5F9EFB2EAFE}"/>
              </a:ext>
            </a:extLst>
          </p:cNvPr>
          <p:cNvSpPr/>
          <p:nvPr/>
        </p:nvSpPr>
        <p:spPr>
          <a:xfrm>
            <a:off x="535647" y="6288183"/>
            <a:ext cx="11077233" cy="50206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rgbClr val="00B0F0"/>
              </a:gs>
            </a:gsLst>
            <a:lin ang="0" scaled="1"/>
            <a:tileRect/>
          </a:gradFill>
          <a:ln w="12700">
            <a:solidFill>
              <a:srgbClr val="1539C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5" name="Shape 106">
            <a:extLst>
              <a:ext uri="{FF2B5EF4-FFF2-40B4-BE49-F238E27FC236}">
                <a16:creationId xmlns:a16="http://schemas.microsoft.com/office/drawing/2014/main" id="{C5E76FD3-AD1E-97B9-6225-3F069B6B914B}"/>
              </a:ext>
            </a:extLst>
          </p:cNvPr>
          <p:cNvSpPr/>
          <p:nvPr/>
        </p:nvSpPr>
        <p:spPr>
          <a:xfrm>
            <a:off x="727671" y="6350837"/>
            <a:ext cx="1755648" cy="38404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7" name="Image 14" descr="/mnt/data/_tac_icons/i_13_3C2CDA.png">
            <a:extLst>
              <a:ext uri="{FF2B5EF4-FFF2-40B4-BE49-F238E27FC236}">
                <a16:creationId xmlns:a16="http://schemas.microsoft.com/office/drawing/2014/main" id="{92A21582-8048-0FAE-81FD-DA1CD565A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543" y="6442277"/>
            <a:ext cx="237744" cy="237744"/>
          </a:xfrm>
          <a:prstGeom prst="rect">
            <a:avLst/>
          </a:prstGeom>
        </p:spPr>
      </p:pic>
      <p:sp>
        <p:nvSpPr>
          <p:cNvPr id="69" name="Text 107">
            <a:extLst>
              <a:ext uri="{FF2B5EF4-FFF2-40B4-BE49-F238E27FC236}">
                <a16:creationId xmlns:a16="http://schemas.microsoft.com/office/drawing/2014/main" id="{D8A8E1F0-7FC7-72C5-CA58-7D5416A58050}"/>
              </a:ext>
            </a:extLst>
          </p:cNvPr>
          <p:cNvSpPr/>
          <p:nvPr/>
        </p:nvSpPr>
        <p:spPr>
          <a:xfrm>
            <a:off x="1166583" y="6369125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3C2C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started:</a:t>
            </a:r>
            <a:endParaRPr lang="en-US" sz="930" dirty="0"/>
          </a:p>
          <a:p>
            <a:pPr marL="0" indent="0">
              <a:buNone/>
            </a:pPr>
            <a:r>
              <a:rPr lang="en-US" sz="930" b="1" dirty="0">
                <a:solidFill>
                  <a:srgbClr val="3C2C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 &amp; Pilot</a:t>
            </a:r>
            <a:endParaRPr lang="en-US" sz="930" dirty="0"/>
          </a:p>
        </p:txBody>
      </p:sp>
      <p:sp>
        <p:nvSpPr>
          <p:cNvPr id="71" name="Shape 108">
            <a:extLst>
              <a:ext uri="{FF2B5EF4-FFF2-40B4-BE49-F238E27FC236}">
                <a16:creationId xmlns:a16="http://schemas.microsoft.com/office/drawing/2014/main" id="{D7DAA085-E872-2E9D-CF86-1A6CA183848D}"/>
              </a:ext>
            </a:extLst>
          </p:cNvPr>
          <p:cNvSpPr/>
          <p:nvPr/>
        </p:nvSpPr>
        <p:spPr>
          <a:xfrm>
            <a:off x="3004046" y="6413214"/>
            <a:ext cx="0" cy="27432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GB"/>
          </a:p>
        </p:txBody>
      </p:sp>
      <p:sp>
        <p:nvSpPr>
          <p:cNvPr id="73" name="Text 109">
            <a:extLst>
              <a:ext uri="{FF2B5EF4-FFF2-40B4-BE49-F238E27FC236}">
                <a16:creationId xmlns:a16="http://schemas.microsoft.com/office/drawing/2014/main" id="{7A9ADE4B-3767-0DB6-D107-4219266E2E1A}"/>
              </a:ext>
            </a:extLst>
          </p:cNvPr>
          <p:cNvSpPr/>
          <p:nvPr/>
        </p:nvSpPr>
        <p:spPr>
          <a:xfrm>
            <a:off x="3186926" y="6413747"/>
            <a:ext cx="2852928" cy="2732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15 representative support scenarios → 1 selected pilot scenario + channel</a:t>
            </a:r>
            <a:endParaRPr lang="en-US" sz="900" dirty="0"/>
          </a:p>
        </p:txBody>
      </p:sp>
      <p:sp>
        <p:nvSpPr>
          <p:cNvPr id="75" name="Shape 110">
            <a:extLst>
              <a:ext uri="{FF2B5EF4-FFF2-40B4-BE49-F238E27FC236}">
                <a16:creationId xmlns:a16="http://schemas.microsoft.com/office/drawing/2014/main" id="{54CC0145-C7C9-030B-1084-AE7D4E4EBBCB}"/>
              </a:ext>
            </a:extLst>
          </p:cNvPr>
          <p:cNvSpPr/>
          <p:nvPr/>
        </p:nvSpPr>
        <p:spPr>
          <a:xfrm>
            <a:off x="5881040" y="6413214"/>
            <a:ext cx="0" cy="274320"/>
          </a:xfrm>
          <a:prstGeom prst="line">
            <a:avLst/>
          </a:prstGeom>
          <a:noFill/>
          <a:ln w="10160">
            <a:solidFill>
              <a:srgbClr val="FFFFFF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GB"/>
          </a:p>
        </p:txBody>
      </p:sp>
      <p:sp>
        <p:nvSpPr>
          <p:cNvPr id="77" name="Text 111">
            <a:extLst>
              <a:ext uri="{FF2B5EF4-FFF2-40B4-BE49-F238E27FC236}">
                <a16:creationId xmlns:a16="http://schemas.microsoft.com/office/drawing/2014/main" id="{F744F188-DA45-5001-558E-7BE711E1BD57}"/>
              </a:ext>
            </a:extLst>
          </p:cNvPr>
          <p:cNvSpPr/>
          <p:nvPr/>
        </p:nvSpPr>
        <p:spPr>
          <a:xfrm>
            <a:off x="6027344" y="6445218"/>
            <a:ext cx="21396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Defined support domain / portfolio segment</a:t>
            </a:r>
            <a:endParaRPr lang="en-US" sz="900" dirty="0"/>
          </a:p>
        </p:txBody>
      </p:sp>
      <p:sp>
        <p:nvSpPr>
          <p:cNvPr id="79" name="Shape 112">
            <a:extLst>
              <a:ext uri="{FF2B5EF4-FFF2-40B4-BE49-F238E27FC236}">
                <a16:creationId xmlns:a16="http://schemas.microsoft.com/office/drawing/2014/main" id="{ECFAF2BD-5494-A0A5-AA1D-88112E9B662A}"/>
              </a:ext>
            </a:extLst>
          </p:cNvPr>
          <p:cNvSpPr/>
          <p:nvPr/>
        </p:nvSpPr>
        <p:spPr>
          <a:xfrm>
            <a:off x="8276768" y="6413214"/>
            <a:ext cx="0" cy="274320"/>
          </a:xfrm>
          <a:prstGeom prst="line">
            <a:avLst/>
          </a:prstGeom>
          <a:noFill/>
          <a:ln w="10160">
            <a:solidFill>
              <a:srgbClr val="FFFFFF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GB"/>
          </a:p>
        </p:txBody>
      </p:sp>
      <p:sp>
        <p:nvSpPr>
          <p:cNvPr id="87" name="Text 113">
            <a:extLst>
              <a:ext uri="{FF2B5EF4-FFF2-40B4-BE49-F238E27FC236}">
                <a16:creationId xmlns:a16="http://schemas.microsoft.com/office/drawing/2014/main" id="{C2AC915D-EF9F-58DB-6B1B-934256850AA0}"/>
              </a:ext>
            </a:extLst>
          </p:cNvPr>
          <p:cNvSpPr/>
          <p:nvPr/>
        </p:nvSpPr>
        <p:spPr>
          <a:xfrm>
            <a:off x="8395640" y="6445218"/>
            <a:ext cx="80467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8–12 weeks</a:t>
            </a:r>
            <a:endParaRPr lang="en-US" sz="900" dirty="0"/>
          </a:p>
        </p:txBody>
      </p:sp>
      <p:sp>
        <p:nvSpPr>
          <p:cNvPr id="90" name="Shape 114">
            <a:extLst>
              <a:ext uri="{FF2B5EF4-FFF2-40B4-BE49-F238E27FC236}">
                <a16:creationId xmlns:a16="http://schemas.microsoft.com/office/drawing/2014/main" id="{C472DC5C-7173-5A46-70F0-CFC4710D2ADA}"/>
              </a:ext>
            </a:extLst>
          </p:cNvPr>
          <p:cNvSpPr/>
          <p:nvPr/>
        </p:nvSpPr>
        <p:spPr>
          <a:xfrm>
            <a:off x="9264320" y="6413214"/>
            <a:ext cx="0" cy="274320"/>
          </a:xfrm>
          <a:prstGeom prst="line">
            <a:avLst/>
          </a:prstGeom>
          <a:noFill/>
          <a:ln w="10160">
            <a:solidFill>
              <a:srgbClr val="FFFFFF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GB"/>
          </a:p>
        </p:txBody>
      </p:sp>
      <p:sp>
        <p:nvSpPr>
          <p:cNvPr id="94" name="Text 115">
            <a:extLst>
              <a:ext uri="{FF2B5EF4-FFF2-40B4-BE49-F238E27FC236}">
                <a16:creationId xmlns:a16="http://schemas.microsoft.com/office/drawing/2014/main" id="{009D3ADF-794A-DDA4-2727-50CF78C33852}"/>
              </a:ext>
            </a:extLst>
          </p:cNvPr>
          <p:cNvSpPr/>
          <p:nvPr/>
        </p:nvSpPr>
        <p:spPr>
          <a:xfrm>
            <a:off x="9383192" y="642235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fixed price: $65K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9798630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nro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560</Words>
  <Application>Microsoft Office PowerPoint</Application>
  <PresentationFormat>Widescreen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Manrope</vt:lpstr>
      <vt:lpstr>1_Office Theme</vt:lpstr>
      <vt:lpstr>PowerPoint Presentation</vt:lpstr>
    </vt:vector>
  </TitlesOfParts>
  <Company>Hexaware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AI-Native Enterprise Product Support</dc:title>
  <dc:subject>AI-Native Enterprise Product Support</dc:subject>
  <dc:creator>OpenAI</dc:creator>
  <cp:lastModifiedBy>Roger Arias</cp:lastModifiedBy>
  <cp:revision>4</cp:revision>
  <dcterms:created xsi:type="dcterms:W3CDTF">2026-08-07T13:59:37Z</dcterms:created>
  <dcterms:modified xsi:type="dcterms:W3CDTF">2026-08-07T15:14:29Z</dcterms:modified>
</cp:coreProperties>
</file>