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50" d="100"/>
          <a:sy n="50" d="100"/>
        </p:scale>
        <p:origin x="80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ger Arias" userId="4a3f7155-55ed-4994-a412-accf08aae94a" providerId="ADAL" clId="{394AB85D-6C44-470F-9F50-4079734EA60C}"/>
    <pc:docChg chg="undo custSel modSld">
      <pc:chgData name="Roger Arias" userId="4a3f7155-55ed-4994-a412-accf08aae94a" providerId="ADAL" clId="{394AB85D-6C44-470F-9F50-4079734EA60C}" dt="2026-08-07T15:26:46.319" v="196" actId="27636"/>
      <pc:docMkLst>
        <pc:docMk/>
      </pc:docMkLst>
      <pc:sldChg chg="modSp mod">
        <pc:chgData name="Roger Arias" userId="4a3f7155-55ed-4994-a412-accf08aae94a" providerId="ADAL" clId="{394AB85D-6C44-470F-9F50-4079734EA60C}" dt="2026-08-07T15:26:46.319" v="196" actId="27636"/>
        <pc:sldMkLst>
          <pc:docMk/>
          <pc:sldMk cId="0" sldId="256"/>
        </pc:sldMkLst>
        <pc:spChg chg="mod">
          <ac:chgData name="Roger Arias" userId="4a3f7155-55ed-4994-a412-accf08aae94a" providerId="ADAL" clId="{394AB85D-6C44-470F-9F50-4079734EA60C}" dt="2026-08-07T15:20:19.686" v="43" actId="1036"/>
          <ac:spMkLst>
            <pc:docMk/>
            <pc:sldMk cId="0" sldId="256"/>
            <ac:spMk id="3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19:44.770" v="17" actId="1038"/>
          <ac:spMkLst>
            <pc:docMk/>
            <pc:sldMk cId="0" sldId="256"/>
            <ac:spMk id="4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19:44.770" v="17" actId="1038"/>
          <ac:spMkLst>
            <pc:docMk/>
            <pc:sldMk cId="0" sldId="256"/>
            <ac:spMk id="5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0:19.686" v="43" actId="1036"/>
          <ac:spMkLst>
            <pc:docMk/>
            <pc:sldMk cId="0" sldId="256"/>
            <ac:spMk id="6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6:46.303" v="195" actId="403"/>
          <ac:spMkLst>
            <pc:docMk/>
            <pc:sldMk cId="0" sldId="256"/>
            <ac:spMk id="8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6:46.303" v="195" actId="403"/>
          <ac:spMkLst>
            <pc:docMk/>
            <pc:sldMk cId="0" sldId="256"/>
            <ac:spMk id="10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6:46.303" v="195" actId="403"/>
          <ac:spMkLst>
            <pc:docMk/>
            <pc:sldMk cId="0" sldId="256"/>
            <ac:spMk id="11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6:46.303" v="195" actId="403"/>
          <ac:spMkLst>
            <pc:docMk/>
            <pc:sldMk cId="0" sldId="256"/>
            <ac:spMk id="12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6:46.303" v="195" actId="403"/>
          <ac:spMkLst>
            <pc:docMk/>
            <pc:sldMk cId="0" sldId="256"/>
            <ac:spMk id="14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6:46.303" v="195" actId="403"/>
          <ac:spMkLst>
            <pc:docMk/>
            <pc:sldMk cId="0" sldId="256"/>
            <ac:spMk id="15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6:46.303" v="195" actId="403"/>
          <ac:spMkLst>
            <pc:docMk/>
            <pc:sldMk cId="0" sldId="256"/>
            <ac:spMk id="16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6:46.303" v="195" actId="403"/>
          <ac:spMkLst>
            <pc:docMk/>
            <pc:sldMk cId="0" sldId="256"/>
            <ac:spMk id="18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6:46.319" v="196" actId="27636"/>
          <ac:spMkLst>
            <pc:docMk/>
            <pc:sldMk cId="0" sldId="256"/>
            <ac:spMk id="19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5:57.263" v="194" actId="1035"/>
          <ac:spMkLst>
            <pc:docMk/>
            <pc:sldMk cId="0" sldId="256"/>
            <ac:spMk id="22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0:29.105" v="53" actId="1036"/>
          <ac:spMkLst>
            <pc:docMk/>
            <pc:sldMk cId="0" sldId="256"/>
            <ac:spMk id="23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0:29.105" v="53" actId="1036"/>
          <ac:spMkLst>
            <pc:docMk/>
            <pc:sldMk cId="0" sldId="256"/>
            <ac:spMk id="26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0:55.639" v="58" actId="403"/>
          <ac:spMkLst>
            <pc:docMk/>
            <pc:sldMk cId="0" sldId="256"/>
            <ac:spMk id="27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0:48.194" v="56" actId="948"/>
          <ac:spMkLst>
            <pc:docMk/>
            <pc:sldMk cId="0" sldId="256"/>
            <ac:spMk id="28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0:48.194" v="56" actId="948"/>
          <ac:spMkLst>
            <pc:docMk/>
            <pc:sldMk cId="0" sldId="256"/>
            <ac:spMk id="29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0:48.194" v="56" actId="948"/>
          <ac:spMkLst>
            <pc:docMk/>
            <pc:sldMk cId="0" sldId="256"/>
            <ac:spMk id="30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0:48.194" v="56" actId="948"/>
          <ac:spMkLst>
            <pc:docMk/>
            <pc:sldMk cId="0" sldId="256"/>
            <ac:spMk id="31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0:48.194" v="56" actId="948"/>
          <ac:spMkLst>
            <pc:docMk/>
            <pc:sldMk cId="0" sldId="256"/>
            <ac:spMk id="32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0:29.105" v="53" actId="1036"/>
          <ac:spMkLst>
            <pc:docMk/>
            <pc:sldMk cId="0" sldId="256"/>
            <ac:spMk id="34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0:29.105" v="53" actId="1036"/>
          <ac:spMkLst>
            <pc:docMk/>
            <pc:sldMk cId="0" sldId="256"/>
            <ac:spMk id="36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1:04.687" v="59" actId="14100"/>
          <ac:spMkLst>
            <pc:docMk/>
            <pc:sldMk cId="0" sldId="256"/>
            <ac:spMk id="37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0:48.194" v="56" actId="948"/>
          <ac:spMkLst>
            <pc:docMk/>
            <pc:sldMk cId="0" sldId="256"/>
            <ac:spMk id="38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0:48.194" v="56" actId="948"/>
          <ac:spMkLst>
            <pc:docMk/>
            <pc:sldMk cId="0" sldId="256"/>
            <ac:spMk id="39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0:48.194" v="56" actId="948"/>
          <ac:spMkLst>
            <pc:docMk/>
            <pc:sldMk cId="0" sldId="256"/>
            <ac:spMk id="40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0:48.194" v="56" actId="948"/>
          <ac:spMkLst>
            <pc:docMk/>
            <pc:sldMk cId="0" sldId="256"/>
            <ac:spMk id="41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0:48.194" v="56" actId="948"/>
          <ac:spMkLst>
            <pc:docMk/>
            <pc:sldMk cId="0" sldId="256"/>
            <ac:spMk id="42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0:29.105" v="53" actId="1036"/>
          <ac:spMkLst>
            <pc:docMk/>
            <pc:sldMk cId="0" sldId="256"/>
            <ac:spMk id="43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1:21.041" v="60" actId="14100"/>
          <ac:spMkLst>
            <pc:docMk/>
            <pc:sldMk cId="0" sldId="256"/>
            <ac:spMk id="44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3:32.735" v="124" actId="1036"/>
          <ac:spMkLst>
            <pc:docMk/>
            <pc:sldMk cId="0" sldId="256"/>
            <ac:spMk id="45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1:21.041" v="60" actId="14100"/>
          <ac:spMkLst>
            <pc:docMk/>
            <pc:sldMk cId="0" sldId="256"/>
            <ac:spMk id="55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5:03.813" v="176" actId="403"/>
          <ac:spMkLst>
            <pc:docMk/>
            <pc:sldMk cId="0" sldId="256"/>
            <ac:spMk id="56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5:08.874" v="178" actId="1035"/>
          <ac:spMkLst>
            <pc:docMk/>
            <pc:sldMk cId="0" sldId="256"/>
            <ac:spMk id="58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5:19.631" v="189" actId="1038"/>
          <ac:spMkLst>
            <pc:docMk/>
            <pc:sldMk cId="0" sldId="256"/>
            <ac:spMk id="59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3:17.012" v="110" actId="1035"/>
          <ac:spMkLst>
            <pc:docMk/>
            <pc:sldMk cId="0" sldId="256"/>
            <ac:spMk id="69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3:03.457" v="105" actId="1038"/>
          <ac:spMkLst>
            <pc:docMk/>
            <pc:sldMk cId="0" sldId="256"/>
            <ac:spMk id="70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3:17.012" v="110" actId="1035"/>
          <ac:spMkLst>
            <pc:docMk/>
            <pc:sldMk cId="0" sldId="256"/>
            <ac:spMk id="71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3:07.561" v="107" actId="1038"/>
          <ac:spMkLst>
            <pc:docMk/>
            <pc:sldMk cId="0" sldId="256"/>
            <ac:spMk id="72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3:17.012" v="110" actId="1035"/>
          <ac:spMkLst>
            <pc:docMk/>
            <pc:sldMk cId="0" sldId="256"/>
            <ac:spMk id="73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3:09.806" v="109" actId="1038"/>
          <ac:spMkLst>
            <pc:docMk/>
            <pc:sldMk cId="0" sldId="256"/>
            <ac:spMk id="74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3:17.012" v="110" actId="1035"/>
          <ac:spMkLst>
            <pc:docMk/>
            <pc:sldMk cId="0" sldId="256"/>
            <ac:spMk id="75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3:03.457" v="105" actId="1038"/>
          <ac:spMkLst>
            <pc:docMk/>
            <pc:sldMk cId="0" sldId="256"/>
            <ac:spMk id="76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3:17.012" v="110" actId="1035"/>
          <ac:spMkLst>
            <pc:docMk/>
            <pc:sldMk cId="0" sldId="256"/>
            <ac:spMk id="77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3:07.561" v="107" actId="1038"/>
          <ac:spMkLst>
            <pc:docMk/>
            <pc:sldMk cId="0" sldId="256"/>
            <ac:spMk id="78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3:17.012" v="110" actId="1035"/>
          <ac:spMkLst>
            <pc:docMk/>
            <pc:sldMk cId="0" sldId="256"/>
            <ac:spMk id="79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3:09.806" v="109" actId="1038"/>
          <ac:spMkLst>
            <pc:docMk/>
            <pc:sldMk cId="0" sldId="256"/>
            <ac:spMk id="80" creationId="{00000000-0000-0000-0000-000000000000}"/>
          </ac:spMkLst>
        </pc:spChg>
        <pc:spChg chg="mod">
          <ac:chgData name="Roger Arias" userId="4a3f7155-55ed-4994-a412-accf08aae94a" providerId="ADAL" clId="{394AB85D-6C44-470F-9F50-4079734EA60C}" dt="2026-08-07T15:23:29.883" v="118" actId="1035"/>
          <ac:spMkLst>
            <pc:docMk/>
            <pc:sldMk cId="0" sldId="256"/>
            <ac:spMk id="81" creationId="{00000000-0000-0000-0000-000000000000}"/>
          </ac:spMkLst>
        </pc:spChg>
        <pc:picChg chg="mod">
          <ac:chgData name="Roger Arias" userId="4a3f7155-55ed-4994-a412-accf08aae94a" providerId="ADAL" clId="{394AB85D-6C44-470F-9F50-4079734EA60C}" dt="2026-08-07T15:25:08.874" v="178" actId="1035"/>
          <ac:picMkLst>
            <pc:docMk/>
            <pc:sldMk cId="0" sldId="256"/>
            <ac:picMk id="57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4094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sv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sv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73152"/>
          </a:xfrm>
          <a:prstGeom prst="rect">
            <a:avLst/>
          </a:prstGeom>
          <a:solidFill>
            <a:srgbClr val="3C2CDA"/>
          </a:solidFill>
          <a:ln w="12700">
            <a:solidFill>
              <a:srgbClr val="3C2CD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" name="Text 1"/>
          <p:cNvSpPr/>
          <p:nvPr/>
        </p:nvSpPr>
        <p:spPr>
          <a:xfrm>
            <a:off x="292608" y="175261"/>
            <a:ext cx="6671056" cy="61112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l">
              <a:buNone/>
            </a:pPr>
            <a:r>
              <a:rPr sz="2400" b="1" dirty="0">
                <a:solidFill>
                  <a:srgbClr val="07125E"/>
                </a:solidFill>
                <a:latin typeface="Manrope"/>
              </a:rPr>
              <a:t>AI-Native Enterprise Product Support Assessment &amp; Pilot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091680" y="312420"/>
            <a:ext cx="1325880" cy="256032"/>
          </a:xfrm>
          <a:prstGeom prst="roundRect">
            <a:avLst>
              <a:gd name="adj" fmla="val 21429"/>
            </a:avLst>
          </a:prstGeom>
          <a:solidFill>
            <a:srgbClr val="D91473"/>
          </a:solidFill>
          <a:ln w="12700">
            <a:solidFill>
              <a:srgbClr val="D9147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7210552" y="348996"/>
            <a:ext cx="107899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Jump Starter</a:t>
            </a:r>
            <a:endParaRPr lang="en-US" sz="880" dirty="0"/>
          </a:p>
        </p:txBody>
      </p:sp>
      <p:sp>
        <p:nvSpPr>
          <p:cNvPr id="6" name="Text 4"/>
          <p:cNvSpPr/>
          <p:nvPr/>
        </p:nvSpPr>
        <p:spPr>
          <a:xfrm>
            <a:off x="310896" y="823468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sz="1100" dirty="0">
                <a:solidFill>
                  <a:srgbClr val="535983"/>
                </a:solidFill>
                <a:latin typeface="Manrope"/>
              </a:rPr>
              <a:t>Entry engagement to identify, design and prove one priority technical-support scenario using Amazon Connect + AWS.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8818880" y="330708"/>
            <a:ext cx="1170432" cy="512064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00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92032" y="440436"/>
            <a:ext cx="219456" cy="219456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9166352" y="394716"/>
            <a:ext cx="7589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D9147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$65K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9166352" y="605028"/>
            <a:ext cx="75895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en-US" sz="7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combined estimate</a:t>
            </a:r>
            <a:endParaRPr lang="en-US" sz="700" dirty="0"/>
          </a:p>
        </p:txBody>
      </p:sp>
      <p:sp>
        <p:nvSpPr>
          <p:cNvPr id="12" name="Shape 9"/>
          <p:cNvSpPr/>
          <p:nvPr/>
        </p:nvSpPr>
        <p:spPr>
          <a:xfrm>
            <a:off x="10126472" y="330708"/>
            <a:ext cx="1170432" cy="512064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000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99624" y="440436"/>
            <a:ext cx="219456" cy="219456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0473944" y="394716"/>
            <a:ext cx="75895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D86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8–12</a:t>
            </a:r>
            <a:endParaRPr lang="en-US" sz="1400" dirty="0"/>
          </a:p>
        </p:txBody>
      </p:sp>
      <p:sp>
        <p:nvSpPr>
          <p:cNvPr id="15" name="Text 11"/>
          <p:cNvSpPr/>
          <p:nvPr/>
        </p:nvSpPr>
        <p:spPr>
          <a:xfrm>
            <a:off x="10473944" y="605028"/>
            <a:ext cx="75895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weeks typical</a:t>
            </a:r>
            <a:endParaRPr lang="en-US" sz="800" dirty="0"/>
          </a:p>
        </p:txBody>
      </p:sp>
      <p:sp>
        <p:nvSpPr>
          <p:cNvPr id="16" name="Shape 12"/>
          <p:cNvSpPr/>
          <p:nvPr/>
        </p:nvSpPr>
        <p:spPr>
          <a:xfrm>
            <a:off x="11434064" y="330708"/>
            <a:ext cx="1225296" cy="512064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 sz="2000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507216" y="440436"/>
            <a:ext cx="219456" cy="219456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1781536" y="394716"/>
            <a:ext cx="8138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08B9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1</a:t>
            </a:r>
            <a:endParaRPr lang="en-US" sz="1400" dirty="0"/>
          </a:p>
        </p:txBody>
      </p:sp>
      <p:sp>
        <p:nvSpPr>
          <p:cNvPr id="19" name="Text 14"/>
          <p:cNvSpPr/>
          <p:nvPr/>
        </p:nvSpPr>
        <p:spPr>
          <a:xfrm>
            <a:off x="11781536" y="605028"/>
            <a:ext cx="8138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 algn="l">
              <a:buNone/>
            </a:pPr>
            <a:r>
              <a:rPr sz="800" b="1">
                <a:solidFill>
                  <a:srgbClr val="07125E"/>
                </a:solidFill>
                <a:latin typeface="Manrope"/>
              </a:rPr>
              <a:t>scenario + channel</a:t>
            </a:r>
            <a:endParaRPr lang="en-US" sz="800" dirty="0"/>
          </a:p>
        </p:txBody>
      </p:sp>
      <p:sp>
        <p:nvSpPr>
          <p:cNvPr id="20" name="Shape 15"/>
          <p:cNvSpPr/>
          <p:nvPr/>
        </p:nvSpPr>
        <p:spPr>
          <a:xfrm>
            <a:off x="320040" y="1257300"/>
            <a:ext cx="13990320" cy="4713225"/>
          </a:xfrm>
          <a:prstGeom prst="roundRect">
            <a:avLst>
              <a:gd name="adj" fmla="val 1887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Text 16"/>
          <p:cNvSpPr/>
          <p:nvPr/>
        </p:nvSpPr>
        <p:spPr>
          <a:xfrm>
            <a:off x="566928" y="144018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How the entry engagement works</a:t>
            </a:r>
            <a:endParaRPr lang="en-US" sz="1400" dirty="0"/>
          </a:p>
        </p:txBody>
      </p:sp>
      <p:sp>
        <p:nvSpPr>
          <p:cNvPr id="22" name="Text 17"/>
          <p:cNvSpPr/>
          <p:nvPr/>
        </p:nvSpPr>
        <p:spPr>
          <a:xfrm>
            <a:off x="4069080" y="1423923"/>
            <a:ext cx="9601200" cy="2895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sz="1000" dirty="0">
                <a:solidFill>
                  <a:srgbClr val="535983"/>
                </a:solidFill>
                <a:latin typeface="Manrope"/>
              </a:rPr>
              <a:t>Two independently purchasable parts, designed to lower entry risk while creating a path to production and broader support transformation.</a:t>
            </a:r>
            <a:endParaRPr lang="en-US" sz="1050" dirty="0"/>
          </a:p>
        </p:txBody>
      </p:sp>
      <p:sp>
        <p:nvSpPr>
          <p:cNvPr id="23" name="Shape 18"/>
          <p:cNvSpPr/>
          <p:nvPr/>
        </p:nvSpPr>
        <p:spPr>
          <a:xfrm>
            <a:off x="594360" y="1973072"/>
            <a:ext cx="6126480" cy="3602736"/>
          </a:xfrm>
          <a:prstGeom prst="roundRect">
            <a:avLst>
              <a:gd name="adj" fmla="val 2538"/>
            </a:avLst>
          </a:prstGeom>
          <a:solidFill>
            <a:srgbClr val="EAF3FF"/>
          </a:solidFill>
          <a:ln w="12700">
            <a:solidFill>
              <a:srgbClr val="1D86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4" name="Shape 19"/>
          <p:cNvSpPr/>
          <p:nvPr/>
        </p:nvSpPr>
        <p:spPr>
          <a:xfrm>
            <a:off x="594360" y="1973072"/>
            <a:ext cx="658368" cy="3602736"/>
          </a:xfrm>
          <a:prstGeom prst="roundRect">
            <a:avLst/>
          </a:prstGeom>
          <a:solidFill>
            <a:srgbClr val="1D86FF"/>
          </a:solidFill>
          <a:ln w="12700">
            <a:solidFill>
              <a:srgbClr val="1D86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25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8096" y="2247392"/>
            <a:ext cx="310896" cy="310896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1426464" y="2174240"/>
            <a:ext cx="3429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sz="1350" b="1">
                <a:solidFill>
                  <a:srgbClr val="1D86FF"/>
                </a:solidFill>
                <a:latin typeface="Manrope"/>
              </a:rPr>
              <a:t>1. Assessment &amp; Pilot Definition</a:t>
            </a:r>
            <a:endParaRPr lang="en-US" sz="1350" dirty="0"/>
          </a:p>
        </p:txBody>
      </p:sp>
      <p:sp>
        <p:nvSpPr>
          <p:cNvPr id="27" name="Text 21"/>
          <p:cNvSpPr/>
          <p:nvPr/>
        </p:nvSpPr>
        <p:spPr>
          <a:xfrm>
            <a:off x="4864608" y="2192528"/>
            <a:ext cx="14173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$25,000 | 2–4 weeks</a:t>
            </a:r>
            <a:endParaRPr lang="en-US" sz="1100" dirty="0"/>
          </a:p>
        </p:txBody>
      </p:sp>
      <p:sp>
        <p:nvSpPr>
          <p:cNvPr id="28" name="Shape 22"/>
          <p:cNvSpPr/>
          <p:nvPr/>
        </p:nvSpPr>
        <p:spPr>
          <a:xfrm>
            <a:off x="1417320" y="2613152"/>
            <a:ext cx="4937760" cy="0"/>
          </a:xfrm>
          <a:prstGeom prst="line">
            <a:avLst/>
          </a:prstGeom>
          <a:noFill/>
          <a:ln w="8890">
            <a:solidFill>
              <a:srgbClr val="CBD0E5"/>
            </a:solidFill>
            <a:prstDash val="solid"/>
            <a:headEnd type="none"/>
            <a:tailEnd type="none"/>
          </a:ln>
        </p:spPr>
        <p:txBody>
          <a:bodyPr/>
          <a:lstStyle/>
          <a:p>
            <a:pPr>
              <a:spcAft>
                <a:spcPts val="300"/>
              </a:spcAft>
            </a:pPr>
            <a:endParaRPr lang="en-GB" sz="3600"/>
          </a:p>
        </p:txBody>
      </p:sp>
      <p:sp>
        <p:nvSpPr>
          <p:cNvPr id="29" name="Text 23"/>
          <p:cNvSpPr/>
          <p:nvPr/>
        </p:nvSpPr>
        <p:spPr>
          <a:xfrm>
            <a:off x="1417320" y="2777744"/>
            <a:ext cx="1280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What we do</a:t>
            </a:r>
            <a:endParaRPr lang="en-US" sz="1400" dirty="0"/>
          </a:p>
        </p:txBody>
      </p:sp>
      <p:sp>
        <p:nvSpPr>
          <p:cNvPr id="30" name="Text 24"/>
          <p:cNvSpPr/>
          <p:nvPr/>
        </p:nvSpPr>
        <p:spPr>
          <a:xfrm>
            <a:off x="1417320" y="2948940"/>
            <a:ext cx="4937760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spcAft>
                <a:spcPts val="300"/>
              </a:spcAft>
              <a:buNone/>
            </a:pPr>
            <a:r>
              <a:rPr sz="1050" dirty="0">
                <a:solidFill>
                  <a:srgbClr val="040D43"/>
                </a:solidFill>
                <a:latin typeface="Manrope"/>
              </a:rPr>
              <a:t>• Assess up to 15 representative support scenarios</a:t>
            </a:r>
            <a:endParaRPr lang="en-US" sz="1200" dirty="0"/>
          </a:p>
          <a:p>
            <a:pPr>
              <a:spcAft>
                <a:spcPts val="300"/>
              </a:spcAft>
            </a:pPr>
            <a:r>
              <a:rPr sz="1050" dirty="0">
                <a:solidFill>
                  <a:srgbClr val="040D43"/>
                </a:solidFill>
                <a:latin typeface="Manrope"/>
              </a:rPr>
              <a:t>• Define the relevant support domain / portfolio segment</a:t>
            </a:r>
          </a:p>
          <a:p>
            <a:pPr>
              <a:spcAft>
                <a:spcPts val="300"/>
              </a:spcAft>
            </a:pPr>
            <a:r>
              <a:rPr sz="1050" dirty="0">
                <a:solidFill>
                  <a:srgbClr val="040D43"/>
                </a:solidFill>
                <a:latin typeface="Manrope"/>
              </a:rPr>
              <a:t>• Prioritize by value, repeatability, readiness, risk and feasibility</a:t>
            </a:r>
          </a:p>
          <a:p>
            <a:pPr>
              <a:spcAft>
                <a:spcPts val="300"/>
              </a:spcAft>
            </a:pPr>
            <a:r>
              <a:rPr sz="1050" dirty="0">
                <a:solidFill>
                  <a:srgbClr val="040D43"/>
                </a:solidFill>
                <a:latin typeface="Manrope"/>
              </a:rPr>
              <a:t>• Select one pilot scenario, channel and bounded product / asset scope</a:t>
            </a:r>
          </a:p>
          <a:p>
            <a:pPr>
              <a:spcAft>
                <a:spcPts val="300"/>
              </a:spcAft>
            </a:pPr>
            <a:r>
              <a:rPr sz="1050" dirty="0">
                <a:solidFill>
                  <a:srgbClr val="040D43"/>
                </a:solidFill>
                <a:latin typeface="Manrope"/>
              </a:rPr>
              <a:t>• Define architecture, controls, integrations and success measures</a:t>
            </a:r>
          </a:p>
        </p:txBody>
      </p:sp>
      <p:sp>
        <p:nvSpPr>
          <p:cNvPr id="31" name="Text 25"/>
          <p:cNvSpPr/>
          <p:nvPr/>
        </p:nvSpPr>
        <p:spPr>
          <a:xfrm>
            <a:off x="1417320" y="4293108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spcAft>
                <a:spcPts val="300"/>
              </a:spcAft>
              <a:buNone/>
            </a:pPr>
            <a:r>
              <a:rPr sz="1400" b="1">
                <a:solidFill>
                  <a:srgbClr val="07125E"/>
                </a:solidFill>
                <a:latin typeface="Manrope"/>
              </a:rPr>
              <a:t>Outputs</a:t>
            </a:r>
            <a:endParaRPr lang="en-US" sz="1400" dirty="0"/>
          </a:p>
        </p:txBody>
      </p:sp>
      <p:sp>
        <p:nvSpPr>
          <p:cNvPr id="32" name="Text 26"/>
          <p:cNvSpPr/>
          <p:nvPr/>
        </p:nvSpPr>
        <p:spPr>
          <a:xfrm>
            <a:off x="1417320" y="4521708"/>
            <a:ext cx="493776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spcAft>
                <a:spcPts val="300"/>
              </a:spcAft>
              <a:buNone/>
            </a:pPr>
            <a:r>
              <a:rPr sz="1050" dirty="0">
                <a:solidFill>
                  <a:srgbClr val="040D43"/>
                </a:solidFill>
                <a:latin typeface="Manrope"/>
              </a:rPr>
              <a:t>• Prioritized scenario assessment</a:t>
            </a:r>
            <a:endParaRPr lang="en-US" sz="1200" dirty="0"/>
          </a:p>
          <a:p>
            <a:pPr>
              <a:spcAft>
                <a:spcPts val="300"/>
              </a:spcAft>
            </a:pPr>
            <a:r>
              <a:rPr sz="1050" dirty="0">
                <a:solidFill>
                  <a:srgbClr val="040D43"/>
                </a:solidFill>
                <a:latin typeface="Manrope"/>
              </a:rPr>
              <a:t>• Pilot resolution design and target AWS architecture</a:t>
            </a:r>
          </a:p>
          <a:p>
            <a:pPr>
              <a:spcAft>
                <a:spcPts val="300"/>
              </a:spcAft>
            </a:pPr>
            <a:r>
              <a:rPr sz="1050" dirty="0">
                <a:solidFill>
                  <a:srgbClr val="040D43"/>
                </a:solidFill>
                <a:latin typeface="Manrope"/>
              </a:rPr>
              <a:t>• Knowledge, diagnostic-data and integration readiness findings</a:t>
            </a:r>
          </a:p>
          <a:p>
            <a:pPr>
              <a:spcAft>
                <a:spcPts val="300"/>
              </a:spcAft>
            </a:pPr>
            <a:r>
              <a:rPr sz="1050" dirty="0">
                <a:solidFill>
                  <a:srgbClr val="040D43"/>
                </a:solidFill>
                <a:latin typeface="Manrope"/>
              </a:rPr>
              <a:t>• Pilot plan, value hypothesis and scale roadmap</a:t>
            </a:r>
          </a:p>
        </p:txBody>
      </p:sp>
      <p:sp>
        <p:nvSpPr>
          <p:cNvPr id="33" name="Shape 27"/>
          <p:cNvSpPr/>
          <p:nvPr/>
        </p:nvSpPr>
        <p:spPr>
          <a:xfrm>
            <a:off x="7406640" y="1973072"/>
            <a:ext cx="6263640" cy="3602736"/>
          </a:xfrm>
          <a:prstGeom prst="roundRect">
            <a:avLst>
              <a:gd name="adj" fmla="val 2538"/>
            </a:avLst>
          </a:prstGeom>
          <a:solidFill>
            <a:srgbClr val="EAFBFC"/>
          </a:solidFill>
          <a:ln w="12700">
            <a:solidFill>
              <a:srgbClr val="008B9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4" name="Shape 28"/>
          <p:cNvSpPr/>
          <p:nvPr/>
        </p:nvSpPr>
        <p:spPr>
          <a:xfrm>
            <a:off x="7406640" y="1973072"/>
            <a:ext cx="658368" cy="3602736"/>
          </a:xfrm>
          <a:prstGeom prst="roundRect">
            <a:avLst/>
          </a:prstGeom>
          <a:solidFill>
            <a:srgbClr val="008B96"/>
          </a:solidFill>
          <a:ln w="12700">
            <a:solidFill>
              <a:srgbClr val="008B96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35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80376" y="2247392"/>
            <a:ext cx="310896" cy="310896"/>
          </a:xfrm>
          <a:prstGeom prst="rect">
            <a:avLst/>
          </a:prstGeom>
        </p:spPr>
      </p:pic>
      <p:sp>
        <p:nvSpPr>
          <p:cNvPr id="36" name="Text 29"/>
          <p:cNvSpPr/>
          <p:nvPr/>
        </p:nvSpPr>
        <p:spPr>
          <a:xfrm>
            <a:off x="8229600" y="2174240"/>
            <a:ext cx="3703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sz="1350" b="1">
                <a:solidFill>
                  <a:srgbClr val="008B96"/>
                </a:solidFill>
                <a:latin typeface="Manrope"/>
              </a:rPr>
              <a:t>2. Guardrailed Pilot Implementation</a:t>
            </a:r>
            <a:endParaRPr lang="en-US" sz="1350" dirty="0"/>
          </a:p>
        </p:txBody>
      </p:sp>
      <p:sp>
        <p:nvSpPr>
          <p:cNvPr id="37" name="Text 30"/>
          <p:cNvSpPr/>
          <p:nvPr/>
        </p:nvSpPr>
        <p:spPr>
          <a:xfrm>
            <a:off x="11768328" y="2192528"/>
            <a:ext cx="15671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r">
              <a:buNone/>
            </a:pPr>
            <a:r>
              <a:rPr lang="en-US" sz="11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$40,000 | 6–8 weeks</a:t>
            </a:r>
            <a:endParaRPr lang="en-US" sz="1100" dirty="0"/>
          </a:p>
        </p:txBody>
      </p:sp>
      <p:sp>
        <p:nvSpPr>
          <p:cNvPr id="38" name="Shape 31"/>
          <p:cNvSpPr/>
          <p:nvPr/>
        </p:nvSpPr>
        <p:spPr>
          <a:xfrm>
            <a:off x="8229600" y="2613152"/>
            <a:ext cx="5074920" cy="0"/>
          </a:xfrm>
          <a:prstGeom prst="line">
            <a:avLst/>
          </a:prstGeom>
          <a:noFill/>
          <a:ln w="8890">
            <a:solidFill>
              <a:srgbClr val="CBD0E5"/>
            </a:solidFill>
            <a:prstDash val="solid"/>
            <a:headEnd type="none"/>
            <a:tailEnd type="none"/>
          </a:ln>
        </p:spPr>
        <p:txBody>
          <a:bodyPr/>
          <a:lstStyle/>
          <a:p>
            <a:pPr>
              <a:spcAft>
                <a:spcPts val="300"/>
              </a:spcAft>
            </a:pPr>
            <a:endParaRPr lang="en-GB" sz="3600"/>
          </a:p>
        </p:txBody>
      </p:sp>
      <p:sp>
        <p:nvSpPr>
          <p:cNvPr id="39" name="Text 32"/>
          <p:cNvSpPr/>
          <p:nvPr/>
        </p:nvSpPr>
        <p:spPr>
          <a:xfrm>
            <a:off x="8229600" y="277774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07125E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What we build</a:t>
            </a:r>
            <a:endParaRPr lang="en-US" sz="1400" dirty="0"/>
          </a:p>
        </p:txBody>
      </p:sp>
      <p:sp>
        <p:nvSpPr>
          <p:cNvPr id="40" name="Text 33"/>
          <p:cNvSpPr/>
          <p:nvPr/>
        </p:nvSpPr>
        <p:spPr>
          <a:xfrm>
            <a:off x="8229600" y="2948940"/>
            <a:ext cx="5074920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spcAft>
                <a:spcPts val="300"/>
              </a:spcAft>
              <a:buNone/>
            </a:pPr>
            <a:r>
              <a:rPr sz="1050" dirty="0">
                <a:solidFill>
                  <a:srgbClr val="040D43"/>
                </a:solidFill>
                <a:latin typeface="Manrope"/>
              </a:rPr>
              <a:t>• Customer-specific pilot for one selected support scenario</a:t>
            </a:r>
            <a:endParaRPr lang="en-US" sz="1200" dirty="0"/>
          </a:p>
          <a:p>
            <a:pPr>
              <a:spcAft>
                <a:spcPts val="300"/>
              </a:spcAft>
            </a:pPr>
            <a:r>
              <a:rPr sz="1050" dirty="0">
                <a:solidFill>
                  <a:srgbClr val="040D43"/>
                </a:solidFill>
                <a:latin typeface="Manrope"/>
              </a:rPr>
              <a:t>• One interaction channel using Amazon Connect and AWS</a:t>
            </a:r>
          </a:p>
          <a:p>
            <a:pPr>
              <a:spcAft>
                <a:spcPts val="300"/>
              </a:spcAft>
            </a:pPr>
            <a:r>
              <a:rPr sz="1050" dirty="0">
                <a:solidFill>
                  <a:srgbClr val="040D43"/>
                </a:solidFill>
                <a:latin typeface="Manrope"/>
              </a:rPr>
              <a:t>• Configured product / asset context, knowledge and resolution logic</a:t>
            </a:r>
          </a:p>
          <a:p>
            <a:pPr>
              <a:spcAft>
                <a:spcPts val="300"/>
              </a:spcAft>
            </a:pPr>
            <a:r>
              <a:rPr sz="1050" dirty="0">
                <a:solidFill>
                  <a:srgbClr val="040D43"/>
                </a:solidFill>
                <a:latin typeface="Manrope"/>
              </a:rPr>
              <a:t>• Governed integration to selected tools and diagnostic evidence</a:t>
            </a:r>
          </a:p>
          <a:p>
            <a:pPr>
              <a:spcAft>
                <a:spcPts val="300"/>
              </a:spcAft>
            </a:pPr>
            <a:r>
              <a:rPr sz="1050" dirty="0">
                <a:solidFill>
                  <a:srgbClr val="040D43"/>
                </a:solidFill>
                <a:latin typeface="Manrope"/>
              </a:rPr>
              <a:t>• Human approval, fallback, escalation, testing and evaluation</a:t>
            </a:r>
          </a:p>
        </p:txBody>
      </p:sp>
      <p:sp>
        <p:nvSpPr>
          <p:cNvPr id="41" name="Text 34"/>
          <p:cNvSpPr/>
          <p:nvPr/>
        </p:nvSpPr>
        <p:spPr>
          <a:xfrm>
            <a:off x="8229600" y="4293108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spcAft>
                <a:spcPts val="300"/>
              </a:spcAft>
              <a:buNone/>
            </a:pPr>
            <a:r>
              <a:rPr sz="1400" b="1">
                <a:solidFill>
                  <a:srgbClr val="07125E"/>
                </a:solidFill>
                <a:latin typeface="Manrope"/>
              </a:rPr>
              <a:t>Outputs</a:t>
            </a:r>
            <a:endParaRPr lang="en-US" sz="1400" dirty="0"/>
          </a:p>
        </p:txBody>
      </p:sp>
      <p:sp>
        <p:nvSpPr>
          <p:cNvPr id="42" name="Text 35"/>
          <p:cNvSpPr/>
          <p:nvPr/>
        </p:nvSpPr>
        <p:spPr>
          <a:xfrm>
            <a:off x="8229600" y="4521708"/>
            <a:ext cx="50749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spcAft>
                <a:spcPts val="300"/>
              </a:spcAft>
              <a:buNone/>
            </a:pPr>
            <a:r>
              <a:rPr sz="1050" dirty="0">
                <a:solidFill>
                  <a:srgbClr val="040D43"/>
                </a:solidFill>
                <a:latin typeface="Manrope"/>
              </a:rPr>
              <a:t>• Working </a:t>
            </a:r>
            <a:r>
              <a:rPr sz="1050" dirty="0" err="1">
                <a:solidFill>
                  <a:srgbClr val="040D43"/>
                </a:solidFill>
                <a:latin typeface="Manrope"/>
              </a:rPr>
              <a:t>guardrailed</a:t>
            </a:r>
            <a:r>
              <a:rPr sz="1050" dirty="0">
                <a:solidFill>
                  <a:srgbClr val="040D43"/>
                </a:solidFill>
                <a:latin typeface="Manrope"/>
              </a:rPr>
              <a:t> pilot</a:t>
            </a:r>
            <a:endParaRPr lang="en-US" sz="1200" dirty="0"/>
          </a:p>
          <a:p>
            <a:pPr>
              <a:spcAft>
                <a:spcPts val="300"/>
              </a:spcAft>
            </a:pPr>
            <a:r>
              <a:rPr sz="1050" dirty="0">
                <a:solidFill>
                  <a:srgbClr val="040D43"/>
                </a:solidFill>
                <a:latin typeface="Manrope"/>
              </a:rPr>
              <a:t>• Pilot evaluation and outcome findings</a:t>
            </a:r>
          </a:p>
          <a:p>
            <a:pPr>
              <a:spcAft>
                <a:spcPts val="300"/>
              </a:spcAft>
            </a:pPr>
            <a:r>
              <a:rPr sz="1050" dirty="0">
                <a:solidFill>
                  <a:srgbClr val="040D43"/>
                </a:solidFill>
                <a:latin typeface="Manrope"/>
              </a:rPr>
              <a:t>• Production-readiness recommendations</a:t>
            </a:r>
          </a:p>
          <a:p>
            <a:pPr>
              <a:spcAft>
                <a:spcPts val="300"/>
              </a:spcAft>
            </a:pPr>
            <a:r>
              <a:rPr sz="1050" dirty="0">
                <a:solidFill>
                  <a:srgbClr val="040D43"/>
                </a:solidFill>
                <a:latin typeface="Manrope"/>
              </a:rPr>
              <a:t>• Roadmap for scenario, product and channel expansion</a:t>
            </a:r>
          </a:p>
        </p:txBody>
      </p:sp>
      <p:sp>
        <p:nvSpPr>
          <p:cNvPr id="43" name="Shape 36"/>
          <p:cNvSpPr/>
          <p:nvPr/>
        </p:nvSpPr>
        <p:spPr>
          <a:xfrm>
            <a:off x="6757416" y="3774440"/>
            <a:ext cx="594360" cy="0"/>
          </a:xfrm>
          <a:prstGeom prst="line">
            <a:avLst/>
          </a:prstGeom>
          <a:noFill/>
          <a:ln w="27940">
            <a:solidFill>
              <a:srgbClr val="D91473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GB" sz="2800"/>
          </a:p>
        </p:txBody>
      </p:sp>
      <p:sp>
        <p:nvSpPr>
          <p:cNvPr id="44" name="Shape 37"/>
          <p:cNvSpPr/>
          <p:nvPr/>
        </p:nvSpPr>
        <p:spPr>
          <a:xfrm>
            <a:off x="320040" y="6199631"/>
            <a:ext cx="9418320" cy="1437133"/>
          </a:xfrm>
          <a:prstGeom prst="roundRect">
            <a:avLst>
              <a:gd name="adj" fmla="val 5970"/>
            </a:avLst>
          </a:prstGeom>
          <a:solidFill>
            <a:srgbClr val="FFFFFF"/>
          </a:solidFill>
          <a:ln w="12700">
            <a:solidFill>
              <a:srgbClr val="CBD0E5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5" name="Text 38"/>
          <p:cNvSpPr/>
          <p:nvPr/>
        </p:nvSpPr>
        <p:spPr>
          <a:xfrm>
            <a:off x="566928" y="6331712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l">
              <a:buNone/>
            </a:pPr>
            <a:r>
              <a:rPr sz="1200" b="1" dirty="0">
                <a:solidFill>
                  <a:srgbClr val="07125E"/>
                </a:solidFill>
                <a:latin typeface="Manrope"/>
              </a:rPr>
              <a:t>Standard pilot scope boundaries</a:t>
            </a:r>
            <a:endParaRPr lang="en-US" sz="1200" dirty="0"/>
          </a:p>
        </p:txBody>
      </p:sp>
      <p:sp>
        <p:nvSpPr>
          <p:cNvPr id="55" name="Shape 44"/>
          <p:cNvSpPr/>
          <p:nvPr/>
        </p:nvSpPr>
        <p:spPr>
          <a:xfrm>
            <a:off x="10012680" y="6199631"/>
            <a:ext cx="4297680" cy="1437133"/>
          </a:xfrm>
          <a:prstGeom prst="roundRect">
            <a:avLst>
              <a:gd name="adj" fmla="val 5970"/>
            </a:avLst>
          </a:prstGeom>
          <a:solidFill>
            <a:srgbClr val="FFFFFF"/>
          </a:solidFill>
          <a:ln w="12700">
            <a:solidFill>
              <a:srgbClr val="D91473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6" name="Text 45"/>
          <p:cNvSpPr/>
          <p:nvPr/>
        </p:nvSpPr>
        <p:spPr>
          <a:xfrm>
            <a:off x="10259568" y="6331712"/>
            <a:ext cx="1508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D91473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Follow-on path</a:t>
            </a:r>
            <a:endParaRPr lang="en-US" sz="1200" dirty="0"/>
          </a:p>
        </p:txBody>
      </p:sp>
      <p:pic>
        <p:nvPicPr>
          <p:cNvPr id="57" name="Image 9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52985" y="6668008"/>
            <a:ext cx="274320" cy="274320"/>
          </a:xfrm>
          <a:prstGeom prst="rect">
            <a:avLst/>
          </a:prstGeom>
        </p:spPr>
      </p:pic>
      <p:sp>
        <p:nvSpPr>
          <p:cNvPr id="58" name="Text 46"/>
          <p:cNvSpPr/>
          <p:nvPr/>
        </p:nvSpPr>
        <p:spPr>
          <a:xfrm>
            <a:off x="10610088" y="6620255"/>
            <a:ext cx="3700272" cy="565911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 algn="l">
              <a:buNone/>
            </a:pPr>
            <a:r>
              <a:rPr sz="1000" b="1" dirty="0">
                <a:solidFill>
                  <a:srgbClr val="07125E"/>
                </a:solidFill>
                <a:latin typeface="Manrope"/>
              </a:rPr>
              <a:t>Production implementation → Connect modernization / migration → scenario, product &amp; channel expansion → broader AI-native support transformation</a:t>
            </a:r>
            <a:endParaRPr lang="en-US" sz="1000" dirty="0"/>
          </a:p>
        </p:txBody>
      </p:sp>
      <p:sp>
        <p:nvSpPr>
          <p:cNvPr id="59" name="Text 47"/>
          <p:cNvSpPr/>
          <p:nvPr/>
        </p:nvSpPr>
        <p:spPr>
          <a:xfrm>
            <a:off x="10310368" y="7211567"/>
            <a:ext cx="3749040" cy="37439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sz="1000" dirty="0">
                <a:solidFill>
                  <a:srgbClr val="535983"/>
                </a:solidFill>
                <a:latin typeface="Manrope"/>
              </a:rPr>
              <a:t>Fees may be credited in whole or part toward a qualifying follow-on engagement.</a:t>
            </a:r>
            <a:endParaRPr lang="en-US" sz="1100" dirty="0"/>
          </a:p>
        </p:txBody>
      </p:sp>
      <p:sp>
        <p:nvSpPr>
          <p:cNvPr id="60" name="Shape 48"/>
          <p:cNvSpPr/>
          <p:nvPr/>
        </p:nvSpPr>
        <p:spPr>
          <a:xfrm>
            <a:off x="0" y="7845552"/>
            <a:ext cx="14630400" cy="384048"/>
          </a:xfrm>
          <a:prstGeom prst="rect">
            <a:avLst/>
          </a:prstGeom>
          <a:solidFill>
            <a:srgbClr val="07125E"/>
          </a:solidFill>
          <a:ln w="12700">
            <a:solidFill>
              <a:srgbClr val="07125E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1" name="Text 49"/>
          <p:cNvSpPr/>
          <p:nvPr/>
        </p:nvSpPr>
        <p:spPr>
          <a:xfrm>
            <a:off x="274320" y="7964424"/>
            <a:ext cx="384048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790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© Hexaware Technologies. All rights reserved.</a:t>
            </a:r>
            <a:endParaRPr lang="en-US" sz="790" dirty="0"/>
          </a:p>
        </p:txBody>
      </p:sp>
      <p:sp>
        <p:nvSpPr>
          <p:cNvPr id="62" name="Text 50"/>
          <p:cNvSpPr/>
          <p:nvPr/>
        </p:nvSpPr>
        <p:spPr>
          <a:xfrm>
            <a:off x="12757912" y="7964424"/>
            <a:ext cx="144475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790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www.hexaware.com</a:t>
            </a:r>
            <a:endParaRPr lang="en-US" sz="790" dirty="0"/>
          </a:p>
        </p:txBody>
      </p:sp>
      <p:pic>
        <p:nvPicPr>
          <p:cNvPr id="68" name="Picture 67">
            <a:extLst>
              <a:ext uri="{FF2B5EF4-FFF2-40B4-BE49-F238E27FC236}">
                <a16:creationId xmlns:a16="http://schemas.microsoft.com/office/drawing/2014/main" id="{C05FA042-C7FA-6C7B-5522-BEA1E6DCE28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073339" y="312928"/>
            <a:ext cx="1280160" cy="170689"/>
          </a:xfrm>
          <a:prstGeom prst="rect">
            <a:avLst/>
          </a:prstGeom>
        </p:spPr>
      </p:pic>
      <p:sp>
        <p:nvSpPr>
          <p:cNvPr id="69" name="Oval 68"/>
          <p:cNvSpPr/>
          <p:nvPr/>
        </p:nvSpPr>
        <p:spPr>
          <a:xfrm>
            <a:off x="566928" y="6655665"/>
            <a:ext cx="274320" cy="274320"/>
          </a:xfrm>
          <a:prstGeom prst="ellipse">
            <a:avLst/>
          </a:prstGeom>
          <a:noFill/>
          <a:ln w="20320">
            <a:solidFill>
              <a:srgbClr val="D914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900" b="1" dirty="0">
                <a:solidFill>
                  <a:srgbClr val="D91473"/>
                </a:solidFill>
                <a:latin typeface="Arial"/>
              </a:rPr>
              <a:t>1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916734" y="6647688"/>
            <a:ext cx="2377440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000" b="1">
                <a:solidFill>
                  <a:srgbClr val="07125E"/>
                </a:solidFill>
                <a:latin typeface="Manrope"/>
              </a:rPr>
              <a:t>1 scenario + 1 channel</a:t>
            </a:r>
          </a:p>
        </p:txBody>
      </p:sp>
      <p:sp>
        <p:nvSpPr>
          <p:cNvPr id="71" name="Oval 70"/>
          <p:cNvSpPr/>
          <p:nvPr/>
        </p:nvSpPr>
        <p:spPr>
          <a:xfrm>
            <a:off x="3466158" y="6655665"/>
            <a:ext cx="274320" cy="274320"/>
          </a:xfrm>
          <a:prstGeom prst="ellipse">
            <a:avLst/>
          </a:prstGeom>
          <a:noFill/>
          <a:ln w="20320">
            <a:solidFill>
              <a:srgbClr val="1D8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900" b="1">
                <a:solidFill>
                  <a:srgbClr val="1D86FF"/>
                </a:solidFill>
                <a:latin typeface="Arial"/>
              </a:rPr>
              <a:t>2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3777053" y="6647688"/>
            <a:ext cx="2377440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000" b="1">
                <a:solidFill>
                  <a:srgbClr val="07125E"/>
                </a:solidFill>
                <a:latin typeface="Manrope"/>
              </a:rPr>
              <a:t>Bounded product / asset scope</a:t>
            </a:r>
          </a:p>
        </p:txBody>
      </p:sp>
      <p:sp>
        <p:nvSpPr>
          <p:cNvPr id="73" name="Oval 72"/>
          <p:cNvSpPr/>
          <p:nvPr/>
        </p:nvSpPr>
        <p:spPr>
          <a:xfrm>
            <a:off x="6461498" y="6655665"/>
            <a:ext cx="274320" cy="274320"/>
          </a:xfrm>
          <a:prstGeom prst="ellipse">
            <a:avLst/>
          </a:prstGeom>
          <a:noFill/>
          <a:ln w="20320">
            <a:solidFill>
              <a:srgbClr val="008B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900" b="1">
                <a:solidFill>
                  <a:srgbClr val="008B96"/>
                </a:solidFill>
                <a:latin typeface="Arial"/>
              </a:rPr>
              <a:t>3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811304" y="6647688"/>
            <a:ext cx="237744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000" b="1">
                <a:solidFill>
                  <a:srgbClr val="07125E"/>
                </a:solidFill>
                <a:latin typeface="Manrope"/>
              </a:rPr>
              <a:t>Up to 2 systems / 6 API or tool operations</a:t>
            </a:r>
          </a:p>
        </p:txBody>
      </p:sp>
      <p:sp>
        <p:nvSpPr>
          <p:cNvPr id="75" name="Oval 74"/>
          <p:cNvSpPr/>
          <p:nvPr/>
        </p:nvSpPr>
        <p:spPr>
          <a:xfrm>
            <a:off x="566928" y="7003137"/>
            <a:ext cx="274320" cy="274320"/>
          </a:xfrm>
          <a:prstGeom prst="ellipse">
            <a:avLst/>
          </a:prstGeom>
          <a:noFill/>
          <a:ln w="20320">
            <a:solidFill>
              <a:srgbClr val="D914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900" b="1">
                <a:solidFill>
                  <a:srgbClr val="D91473"/>
                </a:solidFill>
                <a:latin typeface="Arial"/>
              </a:rPr>
              <a:t>4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916734" y="6995159"/>
            <a:ext cx="237744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000" b="1">
                <a:solidFill>
                  <a:srgbClr val="07125E"/>
                </a:solidFill>
                <a:latin typeface="Manrope"/>
              </a:rPr>
              <a:t>1 knowledge corpus + 1 diagnostic-evidence source</a:t>
            </a:r>
          </a:p>
        </p:txBody>
      </p:sp>
      <p:sp>
        <p:nvSpPr>
          <p:cNvPr id="77" name="Oval 76"/>
          <p:cNvSpPr/>
          <p:nvPr/>
        </p:nvSpPr>
        <p:spPr>
          <a:xfrm>
            <a:off x="3466158" y="7003137"/>
            <a:ext cx="274320" cy="274320"/>
          </a:xfrm>
          <a:prstGeom prst="ellipse">
            <a:avLst/>
          </a:prstGeom>
          <a:noFill/>
          <a:ln w="20320">
            <a:solidFill>
              <a:srgbClr val="1D8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900" b="1">
                <a:solidFill>
                  <a:srgbClr val="1D86FF"/>
                </a:solidFill>
                <a:latin typeface="Arial"/>
              </a:rPr>
              <a:t>5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3777053" y="6995159"/>
            <a:ext cx="237744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000" b="1">
                <a:solidFill>
                  <a:srgbClr val="07125E"/>
                </a:solidFill>
                <a:latin typeface="Manrope"/>
              </a:rPr>
              <a:t>Customer or Hexaware-supported AWS environment</a:t>
            </a:r>
          </a:p>
        </p:txBody>
      </p:sp>
      <p:sp>
        <p:nvSpPr>
          <p:cNvPr id="79" name="Oval 78"/>
          <p:cNvSpPr/>
          <p:nvPr/>
        </p:nvSpPr>
        <p:spPr>
          <a:xfrm>
            <a:off x="6461498" y="7003137"/>
            <a:ext cx="274320" cy="274320"/>
          </a:xfrm>
          <a:prstGeom prst="ellipse">
            <a:avLst/>
          </a:prstGeom>
          <a:noFill/>
          <a:ln w="20320">
            <a:solidFill>
              <a:srgbClr val="008B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900" b="1">
                <a:solidFill>
                  <a:srgbClr val="008B96"/>
                </a:solidFill>
                <a:latin typeface="Arial"/>
              </a:rPr>
              <a:t>6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6811304" y="6995159"/>
            <a:ext cx="2377440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000" b="1">
                <a:solidFill>
                  <a:srgbClr val="07125E"/>
                </a:solidFill>
                <a:latin typeface="Manrope"/>
              </a:rPr>
              <a:t>Enterprise-wide Connect migration excluded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585216" y="7409688"/>
            <a:ext cx="9153144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000" dirty="0">
                <a:solidFill>
                  <a:srgbClr val="535983"/>
                </a:solidFill>
                <a:latin typeface="Manrope"/>
              </a:rPr>
              <a:t>Final scope, product boundaries, diagnostic evidence, deployment approach and success measures are confirmed collaboratively during assessment.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Manrope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Manrope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359</Words>
  <Application>Microsoft Office PowerPoint</Application>
  <PresentationFormat>Custom</PresentationFormat>
  <Paragraphs>57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Manrope</vt:lpstr>
      <vt:lpstr>Office Theme</vt:lpstr>
      <vt:lpstr>PowerPoint Presentation</vt:lpstr>
    </vt:vector>
  </TitlesOfParts>
  <Company>Hexaware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AI-Native Servicing Assessment and Pilot - Jump Starter</dc:title>
  <dc:subject>AI-Native Servicing Assessment and Pilot Jump Starter</dc:subject>
  <dc:creator>OpenAI</dc:creator>
  <cp:lastModifiedBy>Roger Arias</cp:lastModifiedBy>
  <cp:revision>2</cp:revision>
  <dcterms:created xsi:type="dcterms:W3CDTF">2026-08-06T15:20:02Z</dcterms:created>
  <dcterms:modified xsi:type="dcterms:W3CDTF">2026-08-07T15:26:55Z</dcterms:modified>
</cp:coreProperties>
</file>