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065401-F00A-463E-A9BC-D75920B14A49}" v="1" dt="2026-08-07T16:57:42.9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0" d="100"/>
          <a:sy n="60" d="100"/>
        </p:scale>
        <p:origin x="8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ger Arias" userId="4a3f7155-55ed-4994-a412-accf08aae94a" providerId="ADAL" clId="{394AB85D-6C44-470F-9F50-4079734EA60C}"/>
    <pc:docChg chg="modSld">
      <pc:chgData name="Roger Arias" userId="4a3f7155-55ed-4994-a412-accf08aae94a" providerId="ADAL" clId="{394AB85D-6C44-470F-9F50-4079734EA60C}" dt="2026-08-07T16:57:42.981" v="0" actId="11530"/>
      <pc:docMkLst>
        <pc:docMk/>
      </pc:docMkLst>
      <pc:sldChg chg="modSp">
        <pc:chgData name="Roger Arias" userId="4a3f7155-55ed-4994-a412-accf08aae94a" providerId="ADAL" clId="{394AB85D-6C44-470F-9F50-4079734EA60C}" dt="2026-08-07T16:57:42.981" v="0" actId="11530"/>
        <pc:sldMkLst>
          <pc:docMk/>
          <pc:sldMk cId="0" sldId="256"/>
        </pc:sldMkLst>
        <pc:spChg chg="mod">
          <ac:chgData name="Roger Arias" userId="4a3f7155-55ed-4994-a412-accf08aae94a" providerId="ADAL" clId="{394AB85D-6C44-470F-9F50-4079734EA60C}" dt="2026-08-07T16:57:42.981" v="0" actId="11530"/>
          <ac:spMkLst>
            <pc:docMk/>
            <pc:sldMk cId="0" sldId="256"/>
            <ac:spMk id="13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6:57:42.981" v="0" actId="11530"/>
          <ac:spMkLst>
            <pc:docMk/>
            <pc:sldMk cId="0" sldId="256"/>
            <ac:spMk id="36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6:57:42.981" v="0" actId="11530"/>
          <ac:spMkLst>
            <pc:docMk/>
            <pc:sldMk cId="0" sldId="256"/>
            <ac:spMk id="191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6:57:42.981" v="0" actId="11530"/>
          <ac:spMkLst>
            <pc:docMk/>
            <pc:sldMk cId="0" sldId="256"/>
            <ac:spMk id="21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2560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sv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39" Type="http://schemas.openxmlformats.org/officeDocument/2006/relationships/image" Target="../media/image37.svg"/><Relationship Id="rId21" Type="http://schemas.openxmlformats.org/officeDocument/2006/relationships/image" Target="../media/image19.svg"/><Relationship Id="rId34" Type="http://schemas.openxmlformats.org/officeDocument/2006/relationships/image" Target="../media/image32.svg"/><Relationship Id="rId42" Type="http://schemas.openxmlformats.org/officeDocument/2006/relationships/image" Target="../media/image40.svg"/><Relationship Id="rId47" Type="http://schemas.openxmlformats.org/officeDocument/2006/relationships/image" Target="../media/image45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29" Type="http://schemas.openxmlformats.org/officeDocument/2006/relationships/image" Target="../media/image27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sv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37" Type="http://schemas.openxmlformats.org/officeDocument/2006/relationships/image" Target="../media/image35.svg"/><Relationship Id="rId40" Type="http://schemas.openxmlformats.org/officeDocument/2006/relationships/image" Target="../media/image38.svg"/><Relationship Id="rId45" Type="http://schemas.openxmlformats.org/officeDocument/2006/relationships/image" Target="../media/image43.svg"/><Relationship Id="rId5" Type="http://schemas.openxmlformats.org/officeDocument/2006/relationships/image" Target="../media/image3.svg"/><Relationship Id="rId15" Type="http://schemas.openxmlformats.org/officeDocument/2006/relationships/image" Target="../media/image13.svg"/><Relationship Id="rId23" Type="http://schemas.openxmlformats.org/officeDocument/2006/relationships/image" Target="../media/image21.svg"/><Relationship Id="rId28" Type="http://schemas.openxmlformats.org/officeDocument/2006/relationships/image" Target="../media/image26.svg"/><Relationship Id="rId36" Type="http://schemas.openxmlformats.org/officeDocument/2006/relationships/image" Target="../media/image34.svg"/><Relationship Id="rId10" Type="http://schemas.openxmlformats.org/officeDocument/2006/relationships/image" Target="../media/image8.svg"/><Relationship Id="rId19" Type="http://schemas.openxmlformats.org/officeDocument/2006/relationships/image" Target="../media/image17.svg"/><Relationship Id="rId31" Type="http://schemas.openxmlformats.org/officeDocument/2006/relationships/image" Target="../media/image29.svg"/><Relationship Id="rId44" Type="http://schemas.openxmlformats.org/officeDocument/2006/relationships/image" Target="../media/image42.svg"/><Relationship Id="rId4" Type="http://schemas.openxmlformats.org/officeDocument/2006/relationships/image" Target="../media/image2.svg"/><Relationship Id="rId9" Type="http://schemas.openxmlformats.org/officeDocument/2006/relationships/image" Target="../media/image7.sv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svg"/><Relationship Id="rId30" Type="http://schemas.openxmlformats.org/officeDocument/2006/relationships/image" Target="../media/image28.svg"/><Relationship Id="rId35" Type="http://schemas.openxmlformats.org/officeDocument/2006/relationships/image" Target="../media/image33.svg"/><Relationship Id="rId43" Type="http://schemas.openxmlformats.org/officeDocument/2006/relationships/image" Target="../media/image41.svg"/><Relationship Id="rId8" Type="http://schemas.openxmlformats.org/officeDocument/2006/relationships/image" Target="../media/image6.svg"/><Relationship Id="rId3" Type="http://schemas.openxmlformats.org/officeDocument/2006/relationships/image" Target="../media/image1.svg"/><Relationship Id="rId12" Type="http://schemas.openxmlformats.org/officeDocument/2006/relationships/image" Target="../media/image10.svg"/><Relationship Id="rId17" Type="http://schemas.openxmlformats.org/officeDocument/2006/relationships/image" Target="../media/image15.svg"/><Relationship Id="rId25" Type="http://schemas.openxmlformats.org/officeDocument/2006/relationships/image" Target="../media/image23.svg"/><Relationship Id="rId33" Type="http://schemas.openxmlformats.org/officeDocument/2006/relationships/image" Target="../media/image31.svg"/><Relationship Id="rId38" Type="http://schemas.openxmlformats.org/officeDocument/2006/relationships/image" Target="../media/image36.svg"/><Relationship Id="rId46" Type="http://schemas.openxmlformats.org/officeDocument/2006/relationships/image" Target="../media/image44.png"/><Relationship Id="rId20" Type="http://schemas.openxmlformats.org/officeDocument/2006/relationships/image" Target="../media/image18.svg"/><Relationship Id="rId41" Type="http://schemas.openxmlformats.org/officeDocument/2006/relationships/image" Target="../media/image3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292608" y="310896"/>
            <a:ext cx="3886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900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AWS Architecture Blueprint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292608" y="630936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820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AI-Native Enterprise Product Support on Amazon Connect</a:t>
            </a:r>
            <a:endParaRPr lang="en-US" sz="820" dirty="0"/>
          </a:p>
        </p:txBody>
      </p:sp>
      <p:sp>
        <p:nvSpPr>
          <p:cNvPr id="5" name="Shape 3"/>
          <p:cNvSpPr/>
          <p:nvPr/>
        </p:nvSpPr>
        <p:spPr>
          <a:xfrm>
            <a:off x="5486400" y="365760"/>
            <a:ext cx="1874520" cy="310896"/>
          </a:xfrm>
          <a:prstGeom prst="roundRect">
            <a:avLst>
              <a:gd name="adj" fmla="val 13235"/>
            </a:avLst>
          </a:prstGeom>
          <a:solidFill>
            <a:srgbClr val="B80F60"/>
          </a:solidFill>
          <a:ln w="6350">
            <a:solidFill>
              <a:srgbClr val="B80F6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5486400" y="384048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69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End-State Reference Architecture</a:t>
            </a:r>
            <a:endParaRPr lang="en-US" sz="690" dirty="0"/>
          </a:p>
        </p:txBody>
      </p:sp>
      <p:sp>
        <p:nvSpPr>
          <p:cNvPr id="8" name="Shape 6"/>
          <p:cNvSpPr/>
          <p:nvPr/>
        </p:nvSpPr>
        <p:spPr>
          <a:xfrm>
            <a:off x="1636776" y="3154680"/>
            <a:ext cx="146304" cy="0"/>
          </a:xfrm>
          <a:prstGeom prst="line">
            <a:avLst/>
          </a:prstGeom>
          <a:noFill/>
          <a:ln w="15240">
            <a:solidFill>
              <a:srgbClr val="3C2CDA"/>
            </a:solidFill>
            <a:prstDash val="solid"/>
            <a:tailEnd type="triangle"/>
          </a:ln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8933688" y="2359152"/>
            <a:ext cx="118872" cy="0"/>
          </a:xfrm>
          <a:prstGeom prst="line">
            <a:avLst/>
          </a:prstGeom>
          <a:noFill/>
          <a:ln w="15240">
            <a:solidFill>
              <a:srgbClr val="3C2CDA"/>
            </a:solidFill>
            <a:prstDash val="solid"/>
            <a:tailEnd type="triangle"/>
          </a:ln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8933688" y="3383280"/>
            <a:ext cx="118872" cy="0"/>
          </a:xfrm>
          <a:prstGeom prst="line">
            <a:avLst/>
          </a:prstGeom>
          <a:noFill/>
          <a:ln w="15240">
            <a:solidFill>
              <a:srgbClr val="B80F60"/>
            </a:solidFill>
            <a:prstDash val="solid"/>
            <a:tailEnd type="triangle"/>
          </a:ln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8933688" y="4462272"/>
            <a:ext cx="118872" cy="0"/>
          </a:xfrm>
          <a:prstGeom prst="line">
            <a:avLst/>
          </a:prstGeom>
          <a:noFill/>
          <a:ln w="15240">
            <a:solidFill>
              <a:srgbClr val="007D79"/>
            </a:solidFill>
            <a:prstDash val="solid"/>
            <a:tailEnd type="triangle"/>
          </a:ln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310896" y="960119"/>
            <a:ext cx="1325880" cy="5513823"/>
          </a:xfrm>
          <a:prstGeom prst="roundRect">
            <a:avLst>
              <a:gd name="adj" fmla="val 3103"/>
            </a:avLst>
          </a:prstGeom>
          <a:solidFill>
            <a:srgbClr val="F7F9FC"/>
          </a:solidFill>
          <a:ln w="10160">
            <a:solidFill>
              <a:srgbClr val="53598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Shape 11"/>
          <p:cNvSpPr/>
          <p:nvPr/>
        </p:nvSpPr>
        <p:spPr>
          <a:xfrm>
            <a:off x="310896" y="960120"/>
            <a:ext cx="1325880" cy="566928"/>
          </a:xfrm>
          <a:prstGeom prst="round2SameRect">
            <a:avLst>
              <a:gd name="adj1" fmla="val 12916"/>
              <a:gd name="adj2" fmla="val 0"/>
            </a:avLst>
          </a:prstGeom>
          <a:solidFill>
            <a:srgbClr val="1D86FF"/>
          </a:solidFill>
          <a:ln w="7620">
            <a:solidFill>
              <a:srgbClr val="1D86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338328" y="978408"/>
            <a:ext cx="1271016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86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Channels &amp;</a:t>
            </a:r>
            <a:endParaRPr lang="en-US" sz="860" dirty="0"/>
          </a:p>
          <a:p>
            <a:pPr marL="0" indent="0" algn="ctr">
              <a:lnSpc>
                <a:spcPct val="90000"/>
              </a:lnSpc>
              <a:buNone/>
            </a:pPr>
            <a:r>
              <a:rPr lang="en-US" sz="86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Support</a:t>
            </a:r>
            <a:endParaRPr lang="en-US" sz="860" dirty="0"/>
          </a:p>
        </p:txBody>
      </p:sp>
      <p:pic>
        <p:nvPicPr>
          <p:cNvPr id="15" name="Image 0" descr="/mnt/data/banking_assets/ppt/media/image1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6344" y="1709928"/>
            <a:ext cx="192024" cy="192024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749808" y="1682496"/>
            <a:ext cx="749808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710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Voice</a:t>
            </a:r>
            <a:endParaRPr lang="en-US" sz="710" dirty="0"/>
          </a:p>
        </p:txBody>
      </p:sp>
      <p:sp>
        <p:nvSpPr>
          <p:cNvPr id="17" name="Shape 14"/>
          <p:cNvSpPr/>
          <p:nvPr/>
        </p:nvSpPr>
        <p:spPr>
          <a:xfrm>
            <a:off x="448056" y="2093976"/>
            <a:ext cx="1051560" cy="0"/>
          </a:xfrm>
          <a:prstGeom prst="line">
            <a:avLst/>
          </a:prstGeom>
          <a:noFill/>
          <a:ln w="6985">
            <a:solidFill>
              <a:srgbClr val="CBD0E5"/>
            </a:solidFill>
            <a:prstDash val="solid"/>
            <a:tailEnd type="none"/>
          </a:ln>
        </p:spPr>
        <p:txBody>
          <a:bodyPr/>
          <a:lstStyle/>
          <a:p>
            <a:endParaRPr lang="en-GB"/>
          </a:p>
        </p:txBody>
      </p:sp>
      <p:pic>
        <p:nvPicPr>
          <p:cNvPr id="18" name="Image 1" descr="/mnt/data/banking_assets/ppt/media/image2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6344" y="2350008"/>
            <a:ext cx="192024" cy="192024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749808" y="2322576"/>
            <a:ext cx="749808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710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Chat</a:t>
            </a:r>
            <a:endParaRPr lang="en-US" sz="710" dirty="0"/>
          </a:p>
        </p:txBody>
      </p:sp>
      <p:sp>
        <p:nvSpPr>
          <p:cNvPr id="20" name="Shape 16"/>
          <p:cNvSpPr/>
          <p:nvPr/>
        </p:nvSpPr>
        <p:spPr>
          <a:xfrm>
            <a:off x="448056" y="2734056"/>
            <a:ext cx="1051560" cy="0"/>
          </a:xfrm>
          <a:prstGeom prst="line">
            <a:avLst/>
          </a:prstGeom>
          <a:noFill/>
          <a:ln w="6985">
            <a:solidFill>
              <a:srgbClr val="CBD0E5"/>
            </a:solidFill>
            <a:prstDash val="solid"/>
            <a:tailEnd type="none"/>
          </a:ln>
        </p:spPr>
        <p:txBody>
          <a:bodyPr/>
          <a:lstStyle/>
          <a:p>
            <a:endParaRPr lang="en-GB"/>
          </a:p>
        </p:txBody>
      </p:sp>
      <p:pic>
        <p:nvPicPr>
          <p:cNvPr id="21" name="Image 2" descr="/mnt/data/banking_assets/ppt/media/image3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6344" y="2990088"/>
            <a:ext cx="192024" cy="192024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749808" y="2962656"/>
            <a:ext cx="749808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710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Messaging /</a:t>
            </a:r>
            <a:endParaRPr lang="en-US" sz="710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710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SMS</a:t>
            </a:r>
            <a:endParaRPr lang="en-US" sz="710" dirty="0"/>
          </a:p>
        </p:txBody>
      </p:sp>
      <p:sp>
        <p:nvSpPr>
          <p:cNvPr id="23" name="Shape 18"/>
          <p:cNvSpPr/>
          <p:nvPr/>
        </p:nvSpPr>
        <p:spPr>
          <a:xfrm>
            <a:off x="448056" y="3374136"/>
            <a:ext cx="1051560" cy="0"/>
          </a:xfrm>
          <a:prstGeom prst="line">
            <a:avLst/>
          </a:prstGeom>
          <a:noFill/>
          <a:ln w="6985">
            <a:solidFill>
              <a:srgbClr val="CBD0E5"/>
            </a:solidFill>
            <a:prstDash val="solid"/>
            <a:tailEnd type="none"/>
          </a:ln>
        </p:spPr>
        <p:txBody>
          <a:bodyPr/>
          <a:lstStyle/>
          <a:p>
            <a:endParaRPr lang="en-GB"/>
          </a:p>
        </p:txBody>
      </p:sp>
      <p:pic>
        <p:nvPicPr>
          <p:cNvPr id="24" name="Image 3" descr="/mnt/data/banking_assets/ppt/media/image4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6344" y="3630168"/>
            <a:ext cx="192024" cy="192024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749808" y="3602736"/>
            <a:ext cx="749808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710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Email</a:t>
            </a:r>
            <a:endParaRPr lang="en-US" sz="710" dirty="0"/>
          </a:p>
        </p:txBody>
      </p:sp>
      <p:sp>
        <p:nvSpPr>
          <p:cNvPr id="26" name="Shape 20"/>
          <p:cNvSpPr/>
          <p:nvPr/>
        </p:nvSpPr>
        <p:spPr>
          <a:xfrm>
            <a:off x="448056" y="4014216"/>
            <a:ext cx="1051560" cy="0"/>
          </a:xfrm>
          <a:prstGeom prst="line">
            <a:avLst/>
          </a:prstGeom>
          <a:noFill/>
          <a:ln w="6985">
            <a:solidFill>
              <a:srgbClr val="CBD0E5"/>
            </a:solidFill>
            <a:prstDash val="solid"/>
            <a:tailEnd type="none"/>
          </a:ln>
        </p:spPr>
        <p:txBody>
          <a:bodyPr/>
          <a:lstStyle/>
          <a:p>
            <a:endParaRPr lang="en-GB"/>
          </a:p>
        </p:txBody>
      </p:sp>
      <p:pic>
        <p:nvPicPr>
          <p:cNvPr id="27" name="Image 4" descr="/mnt/data/banking_assets/ppt/media/image5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6344" y="4270248"/>
            <a:ext cx="192024" cy="192024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749808" y="4242816"/>
            <a:ext cx="749808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710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Web / Mobile</a:t>
            </a:r>
            <a:endParaRPr lang="en-US" sz="710" dirty="0"/>
          </a:p>
        </p:txBody>
      </p:sp>
      <p:sp>
        <p:nvSpPr>
          <p:cNvPr id="29" name="Shape 22"/>
          <p:cNvSpPr/>
          <p:nvPr/>
        </p:nvSpPr>
        <p:spPr>
          <a:xfrm>
            <a:off x="448056" y="4654296"/>
            <a:ext cx="1051560" cy="0"/>
          </a:xfrm>
          <a:prstGeom prst="line">
            <a:avLst/>
          </a:prstGeom>
          <a:noFill/>
          <a:ln w="6985">
            <a:solidFill>
              <a:srgbClr val="CBD0E5"/>
            </a:solidFill>
            <a:prstDash val="solid"/>
            <a:tailEnd type="none"/>
          </a:ln>
        </p:spPr>
        <p:txBody>
          <a:bodyPr/>
          <a:lstStyle/>
          <a:p>
            <a:endParaRPr lang="en-GB"/>
          </a:p>
        </p:txBody>
      </p:sp>
      <p:pic>
        <p:nvPicPr>
          <p:cNvPr id="30" name="Image 5" descr="/mnt/data/banking_assets/ppt/media/image13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6344" y="4910328"/>
            <a:ext cx="192024" cy="192024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749808" y="4882896"/>
            <a:ext cx="749808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710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Support</a:t>
            </a:r>
            <a:endParaRPr lang="en-US" sz="710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710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Engineers</a:t>
            </a:r>
            <a:endParaRPr lang="en-US" sz="710" dirty="0"/>
          </a:p>
        </p:txBody>
      </p:sp>
      <p:sp>
        <p:nvSpPr>
          <p:cNvPr id="32" name="Shape 24"/>
          <p:cNvSpPr/>
          <p:nvPr/>
        </p:nvSpPr>
        <p:spPr>
          <a:xfrm>
            <a:off x="448056" y="5294376"/>
            <a:ext cx="1051560" cy="0"/>
          </a:xfrm>
          <a:prstGeom prst="line">
            <a:avLst/>
          </a:prstGeom>
          <a:noFill/>
          <a:ln w="6985">
            <a:solidFill>
              <a:srgbClr val="CBD0E5"/>
            </a:solidFill>
            <a:prstDash val="solid"/>
            <a:tailEnd type="none"/>
          </a:ln>
        </p:spPr>
        <p:txBody>
          <a:bodyPr/>
          <a:lstStyle/>
          <a:p>
            <a:endParaRPr lang="en-GB"/>
          </a:p>
        </p:txBody>
      </p:sp>
      <p:pic>
        <p:nvPicPr>
          <p:cNvPr id="33" name="Image 6" descr="/mnt/data/banking_assets/ppt/media/image8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6344" y="5550408"/>
            <a:ext cx="192024" cy="192024"/>
          </a:xfrm>
          <a:prstGeom prst="rect">
            <a:avLst/>
          </a:prstGeom>
        </p:spPr>
      </p:pic>
      <p:sp>
        <p:nvSpPr>
          <p:cNvPr id="34" name="Text 25"/>
          <p:cNvSpPr/>
          <p:nvPr/>
        </p:nvSpPr>
        <p:spPr>
          <a:xfrm>
            <a:off x="749808" y="5522976"/>
            <a:ext cx="749808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710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Specialists /</a:t>
            </a:r>
            <a:endParaRPr lang="en-US" sz="710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710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Field Teams</a:t>
            </a:r>
            <a:endParaRPr lang="en-US" sz="710" dirty="0"/>
          </a:p>
        </p:txBody>
      </p:sp>
      <p:sp>
        <p:nvSpPr>
          <p:cNvPr id="35" name="Shape 26"/>
          <p:cNvSpPr/>
          <p:nvPr/>
        </p:nvSpPr>
        <p:spPr>
          <a:xfrm>
            <a:off x="1847088" y="960119"/>
            <a:ext cx="7086600" cy="5513823"/>
          </a:xfrm>
          <a:prstGeom prst="roundRect">
            <a:avLst>
              <a:gd name="adj" fmla="val 508"/>
            </a:avLst>
          </a:prstGeom>
          <a:solidFill>
            <a:srgbClr val="F7F9FC"/>
          </a:solidFill>
          <a:ln w="10160">
            <a:solidFill>
              <a:srgbClr val="53598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6" name="Shape 27"/>
          <p:cNvSpPr/>
          <p:nvPr/>
        </p:nvSpPr>
        <p:spPr>
          <a:xfrm>
            <a:off x="1847088" y="960120"/>
            <a:ext cx="7086600" cy="411480"/>
          </a:xfrm>
          <a:prstGeom prst="round2SameRect">
            <a:avLst>
              <a:gd name="adj1" fmla="val 8915"/>
              <a:gd name="adj2" fmla="val 0"/>
            </a:avLst>
          </a:prstGeom>
          <a:solidFill>
            <a:srgbClr val="07125E"/>
          </a:solidFill>
          <a:ln w="12700">
            <a:solidFill>
              <a:srgbClr val="07125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7" name="Text 28"/>
          <p:cNvSpPr/>
          <p:nvPr/>
        </p:nvSpPr>
        <p:spPr>
          <a:xfrm>
            <a:off x="2011680" y="1033272"/>
            <a:ext cx="457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aws</a:t>
            </a:r>
            <a:endParaRPr lang="en-US" sz="900" dirty="0"/>
          </a:p>
        </p:txBody>
      </p:sp>
      <p:sp>
        <p:nvSpPr>
          <p:cNvPr id="38" name="Text 29"/>
          <p:cNvSpPr/>
          <p:nvPr/>
        </p:nvSpPr>
        <p:spPr>
          <a:xfrm>
            <a:off x="4087368" y="1051560"/>
            <a:ext cx="2651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AWS Cloud / Customer AWS Environment</a:t>
            </a:r>
            <a:endParaRPr lang="en-US" sz="900" dirty="0"/>
          </a:p>
        </p:txBody>
      </p:sp>
      <p:sp>
        <p:nvSpPr>
          <p:cNvPr id="39" name="Shape 30"/>
          <p:cNvSpPr/>
          <p:nvPr/>
        </p:nvSpPr>
        <p:spPr>
          <a:xfrm>
            <a:off x="2002536" y="1527048"/>
            <a:ext cx="6775704" cy="822960"/>
          </a:xfrm>
          <a:prstGeom prst="roundRect">
            <a:avLst>
              <a:gd name="adj" fmla="val 5216"/>
            </a:avLst>
          </a:prstGeom>
          <a:solidFill>
            <a:srgbClr val="F6FBFF"/>
          </a:solidFill>
          <a:ln w="762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0" name="Shape 31"/>
          <p:cNvSpPr/>
          <p:nvPr/>
        </p:nvSpPr>
        <p:spPr>
          <a:xfrm>
            <a:off x="2002536" y="1527048"/>
            <a:ext cx="484632" cy="822960"/>
          </a:xfrm>
          <a:prstGeom prst="roundRect">
            <a:avLst>
              <a:gd name="adj" fmla="val 13333"/>
            </a:avLst>
          </a:prstGeom>
          <a:noFill/>
          <a:ln w="6350">
            <a:solidFill>
              <a:schemeClr val="accent6">
                <a:lumMod val="20000"/>
                <a:lumOff val="80000"/>
              </a:scheme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2" name="Text 32"/>
          <p:cNvSpPr/>
          <p:nvPr/>
        </p:nvSpPr>
        <p:spPr>
          <a:xfrm>
            <a:off x="2624328" y="1645920"/>
            <a:ext cx="59984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770" b="1" dirty="0">
                <a:solidFill>
                  <a:srgbClr val="1D86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A. Amazon Connect — Engagement &amp; Support Experience</a:t>
            </a:r>
            <a:endParaRPr lang="en-US" sz="770" dirty="0"/>
          </a:p>
        </p:txBody>
      </p:sp>
      <p:sp>
        <p:nvSpPr>
          <p:cNvPr id="43" name="Shape 33"/>
          <p:cNvSpPr/>
          <p:nvPr/>
        </p:nvSpPr>
        <p:spPr>
          <a:xfrm>
            <a:off x="2598927" y="1965960"/>
            <a:ext cx="767017" cy="256032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44" name="Image 8" descr="/mnt/data/banking_assets/ppt/media/image9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653792" y="2020824"/>
            <a:ext cx="146304" cy="146304"/>
          </a:xfrm>
          <a:prstGeom prst="rect">
            <a:avLst/>
          </a:prstGeom>
        </p:spPr>
      </p:pic>
      <p:sp>
        <p:nvSpPr>
          <p:cNvPr id="45" name="Text 34"/>
          <p:cNvSpPr/>
          <p:nvPr/>
        </p:nvSpPr>
        <p:spPr>
          <a:xfrm>
            <a:off x="2845816" y="1984248"/>
            <a:ext cx="420052" cy="219456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 fontScale="92500"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53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Omnichannel</a:t>
            </a:r>
            <a:endParaRPr lang="en-US" sz="535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53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Engagement</a:t>
            </a:r>
            <a:endParaRPr lang="en-US" sz="535" dirty="0"/>
          </a:p>
        </p:txBody>
      </p:sp>
      <p:sp>
        <p:nvSpPr>
          <p:cNvPr id="46" name="Shape 35"/>
          <p:cNvSpPr/>
          <p:nvPr/>
        </p:nvSpPr>
        <p:spPr>
          <a:xfrm>
            <a:off x="3454337" y="1965960"/>
            <a:ext cx="712660" cy="256032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47" name="Image 9" descr="/mnt/data/banking_assets/ppt/media/image8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509201" y="2020824"/>
            <a:ext cx="146304" cy="146304"/>
          </a:xfrm>
          <a:prstGeom prst="rect">
            <a:avLst/>
          </a:prstGeom>
        </p:spPr>
      </p:pic>
      <p:sp>
        <p:nvSpPr>
          <p:cNvPr id="48" name="Text 36"/>
          <p:cNvSpPr/>
          <p:nvPr/>
        </p:nvSpPr>
        <p:spPr>
          <a:xfrm>
            <a:off x="3701225" y="1984248"/>
            <a:ext cx="420052" cy="219456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53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Routing</a:t>
            </a:r>
            <a:endParaRPr lang="en-US" sz="535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53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Queues</a:t>
            </a:r>
            <a:endParaRPr lang="en-US" sz="535" dirty="0"/>
          </a:p>
        </p:txBody>
      </p:sp>
      <p:sp>
        <p:nvSpPr>
          <p:cNvPr id="49" name="Shape 37"/>
          <p:cNvSpPr/>
          <p:nvPr/>
        </p:nvSpPr>
        <p:spPr>
          <a:xfrm>
            <a:off x="4208145" y="1965960"/>
            <a:ext cx="712660" cy="256032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50" name="Image 10" descr="/mnt/data/banking_assets/ppt/media/image49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263009" y="2020824"/>
            <a:ext cx="146304" cy="146304"/>
          </a:xfrm>
          <a:prstGeom prst="rect">
            <a:avLst/>
          </a:prstGeom>
        </p:spPr>
      </p:pic>
      <p:sp>
        <p:nvSpPr>
          <p:cNvPr id="51" name="Text 38"/>
          <p:cNvSpPr/>
          <p:nvPr/>
        </p:nvSpPr>
        <p:spPr>
          <a:xfrm>
            <a:off x="4455033" y="1984248"/>
            <a:ext cx="420052" cy="219456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53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AI Self-</a:t>
            </a:r>
            <a:endParaRPr lang="en-US" sz="535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53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Service</a:t>
            </a:r>
            <a:endParaRPr lang="en-US" sz="535" dirty="0"/>
          </a:p>
        </p:txBody>
      </p:sp>
      <p:sp>
        <p:nvSpPr>
          <p:cNvPr id="52" name="Shape 39"/>
          <p:cNvSpPr/>
          <p:nvPr/>
        </p:nvSpPr>
        <p:spPr>
          <a:xfrm>
            <a:off x="4961954" y="1965960"/>
            <a:ext cx="712660" cy="256032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53" name="Image 11" descr="/mnt/data/banking_assets/ppt/media/image10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016818" y="2020824"/>
            <a:ext cx="146304" cy="146304"/>
          </a:xfrm>
          <a:prstGeom prst="rect">
            <a:avLst/>
          </a:prstGeom>
        </p:spPr>
      </p:pic>
      <p:sp>
        <p:nvSpPr>
          <p:cNvPr id="54" name="Text 40"/>
          <p:cNvSpPr/>
          <p:nvPr/>
        </p:nvSpPr>
        <p:spPr>
          <a:xfrm>
            <a:off x="5208842" y="1984248"/>
            <a:ext cx="420052" cy="219456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53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Agent</a:t>
            </a:r>
            <a:endParaRPr lang="en-US" sz="535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53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Workspace</a:t>
            </a:r>
            <a:endParaRPr lang="en-US" sz="535" dirty="0"/>
          </a:p>
        </p:txBody>
      </p:sp>
      <p:sp>
        <p:nvSpPr>
          <p:cNvPr id="55" name="Shape 41"/>
          <p:cNvSpPr/>
          <p:nvPr/>
        </p:nvSpPr>
        <p:spPr>
          <a:xfrm>
            <a:off x="5715762" y="1965960"/>
            <a:ext cx="712660" cy="256032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56" name="Image 12" descr="/mnt/data/banking_assets/ppt/media/image11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770626" y="2020824"/>
            <a:ext cx="146304" cy="146304"/>
          </a:xfrm>
          <a:prstGeom prst="rect">
            <a:avLst/>
          </a:prstGeom>
        </p:spPr>
      </p:pic>
      <p:sp>
        <p:nvSpPr>
          <p:cNvPr id="57" name="Text 42"/>
          <p:cNvSpPr/>
          <p:nvPr/>
        </p:nvSpPr>
        <p:spPr>
          <a:xfrm>
            <a:off x="5962650" y="1984248"/>
            <a:ext cx="420052" cy="219456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53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Cases /</a:t>
            </a:r>
            <a:endParaRPr lang="en-US" sz="535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53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Tasks</a:t>
            </a:r>
            <a:endParaRPr lang="en-US" sz="535" dirty="0"/>
          </a:p>
        </p:txBody>
      </p:sp>
      <p:sp>
        <p:nvSpPr>
          <p:cNvPr id="58" name="Shape 43"/>
          <p:cNvSpPr/>
          <p:nvPr/>
        </p:nvSpPr>
        <p:spPr>
          <a:xfrm>
            <a:off x="6469571" y="1965960"/>
            <a:ext cx="712660" cy="256032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59" name="Image 13" descr="/mnt/data/banking_assets/ppt/media/image13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24435" y="2020824"/>
            <a:ext cx="146304" cy="146304"/>
          </a:xfrm>
          <a:prstGeom prst="rect">
            <a:avLst/>
          </a:prstGeom>
        </p:spPr>
      </p:pic>
      <p:sp>
        <p:nvSpPr>
          <p:cNvPr id="60" name="Text 44"/>
          <p:cNvSpPr/>
          <p:nvPr/>
        </p:nvSpPr>
        <p:spPr>
          <a:xfrm>
            <a:off x="6716459" y="1984248"/>
            <a:ext cx="420052" cy="219456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53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Customer</a:t>
            </a:r>
            <a:endParaRPr lang="en-US" sz="535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53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Profiles</a:t>
            </a:r>
            <a:endParaRPr lang="en-US" sz="535" dirty="0"/>
          </a:p>
        </p:txBody>
      </p:sp>
      <p:sp>
        <p:nvSpPr>
          <p:cNvPr id="61" name="Shape 45"/>
          <p:cNvSpPr/>
          <p:nvPr/>
        </p:nvSpPr>
        <p:spPr>
          <a:xfrm>
            <a:off x="7223379" y="1965960"/>
            <a:ext cx="712660" cy="256032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62" name="Image 14" descr="/mnt/data/banking_assets/ppt/media/image14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278243" y="2020824"/>
            <a:ext cx="146304" cy="146304"/>
          </a:xfrm>
          <a:prstGeom prst="rect">
            <a:avLst/>
          </a:prstGeom>
        </p:spPr>
      </p:pic>
      <p:sp>
        <p:nvSpPr>
          <p:cNvPr id="63" name="Text 46"/>
          <p:cNvSpPr/>
          <p:nvPr/>
        </p:nvSpPr>
        <p:spPr>
          <a:xfrm>
            <a:off x="7470267" y="1984248"/>
            <a:ext cx="420052" cy="219456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53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Contact</a:t>
            </a:r>
            <a:endParaRPr lang="en-US" sz="535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53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Lens</a:t>
            </a:r>
            <a:endParaRPr lang="en-US" sz="535" dirty="0"/>
          </a:p>
        </p:txBody>
      </p:sp>
      <p:sp>
        <p:nvSpPr>
          <p:cNvPr id="64" name="Shape 47"/>
          <p:cNvSpPr/>
          <p:nvPr/>
        </p:nvSpPr>
        <p:spPr>
          <a:xfrm>
            <a:off x="7977188" y="1965960"/>
            <a:ext cx="712660" cy="256032"/>
          </a:xfrm>
          <a:prstGeom prst="roundRect">
            <a:avLst>
              <a:gd name="adj" fmla="val 16071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65" name="Image 15" descr="/mnt/data/banking_assets/ppt/media/image12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032052" y="2020824"/>
            <a:ext cx="146304" cy="146304"/>
          </a:xfrm>
          <a:prstGeom prst="rect">
            <a:avLst/>
          </a:prstGeom>
        </p:spPr>
      </p:pic>
      <p:sp>
        <p:nvSpPr>
          <p:cNvPr id="66" name="Text 48"/>
          <p:cNvSpPr/>
          <p:nvPr/>
        </p:nvSpPr>
        <p:spPr>
          <a:xfrm>
            <a:off x="8224076" y="1984248"/>
            <a:ext cx="420052" cy="219456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53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Human</a:t>
            </a:r>
            <a:endParaRPr lang="en-US" sz="535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53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Handoff</a:t>
            </a:r>
            <a:endParaRPr lang="en-US" sz="535" dirty="0"/>
          </a:p>
        </p:txBody>
      </p:sp>
      <p:sp>
        <p:nvSpPr>
          <p:cNvPr id="67" name="Shape 49"/>
          <p:cNvSpPr/>
          <p:nvPr/>
        </p:nvSpPr>
        <p:spPr>
          <a:xfrm>
            <a:off x="2002536" y="2514600"/>
            <a:ext cx="6775704" cy="804672"/>
          </a:xfrm>
          <a:prstGeom prst="roundRect">
            <a:avLst>
              <a:gd name="adj" fmla="val 4545"/>
            </a:avLst>
          </a:prstGeom>
          <a:solidFill>
            <a:srgbClr val="F1EFFF"/>
          </a:solidFill>
          <a:ln w="762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8" name="Shape 50"/>
          <p:cNvSpPr/>
          <p:nvPr/>
        </p:nvSpPr>
        <p:spPr>
          <a:xfrm>
            <a:off x="2002536" y="2505456"/>
            <a:ext cx="484632" cy="813816"/>
          </a:xfrm>
          <a:prstGeom prst="roundRect">
            <a:avLst>
              <a:gd name="adj" fmla="val 7296"/>
            </a:avLst>
          </a:prstGeom>
          <a:solidFill>
            <a:srgbClr val="3C2CDA"/>
          </a:solidFill>
          <a:ln w="1270">
            <a:solidFill>
              <a:srgbClr val="3C2CD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9" name="Text 51"/>
          <p:cNvSpPr/>
          <p:nvPr/>
        </p:nvSpPr>
        <p:spPr>
          <a:xfrm>
            <a:off x="2624328" y="2615184"/>
            <a:ext cx="59984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770" b="1" dirty="0">
                <a:solidFill>
                  <a:srgbClr val="3C2CD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B. AI &amp; Technical Resolution Orchestration</a:t>
            </a:r>
            <a:endParaRPr lang="en-US" sz="770" dirty="0"/>
          </a:p>
        </p:txBody>
      </p:sp>
      <p:sp>
        <p:nvSpPr>
          <p:cNvPr id="70" name="Shape 52"/>
          <p:cNvSpPr/>
          <p:nvPr/>
        </p:nvSpPr>
        <p:spPr>
          <a:xfrm>
            <a:off x="2624328" y="2935224"/>
            <a:ext cx="812510" cy="246888"/>
          </a:xfrm>
          <a:prstGeom prst="roundRect">
            <a:avLst>
              <a:gd name="adj" fmla="val 18519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71" name="Image 16" descr="/mnt/data/banking_assets/ppt/media/image9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679192" y="2985516"/>
            <a:ext cx="146304" cy="146304"/>
          </a:xfrm>
          <a:prstGeom prst="rect">
            <a:avLst/>
          </a:prstGeom>
        </p:spPr>
      </p:pic>
      <p:sp>
        <p:nvSpPr>
          <p:cNvPr id="72" name="Text 53"/>
          <p:cNvSpPr/>
          <p:nvPr/>
        </p:nvSpPr>
        <p:spPr>
          <a:xfrm>
            <a:off x="2852928" y="2953512"/>
            <a:ext cx="538190" cy="210312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555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Connect</a:t>
            </a:r>
            <a:endParaRPr lang="en-US" sz="555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555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AI Agents</a:t>
            </a:r>
            <a:endParaRPr lang="en-US" sz="555" dirty="0"/>
          </a:p>
        </p:txBody>
      </p:sp>
      <p:sp>
        <p:nvSpPr>
          <p:cNvPr id="73" name="Shape 54"/>
          <p:cNvSpPr/>
          <p:nvPr/>
        </p:nvSpPr>
        <p:spPr>
          <a:xfrm>
            <a:off x="3487130" y="2935224"/>
            <a:ext cx="812510" cy="246888"/>
          </a:xfrm>
          <a:prstGeom prst="roundRect">
            <a:avLst>
              <a:gd name="adj" fmla="val 18519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74" name="Image 17" descr="/mnt/data/banking_assets/ppt/media/image15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541994" y="2985516"/>
            <a:ext cx="146304" cy="146304"/>
          </a:xfrm>
          <a:prstGeom prst="rect">
            <a:avLst/>
          </a:prstGeom>
        </p:spPr>
      </p:pic>
      <p:sp>
        <p:nvSpPr>
          <p:cNvPr id="75" name="Text 55"/>
          <p:cNvSpPr/>
          <p:nvPr/>
        </p:nvSpPr>
        <p:spPr>
          <a:xfrm>
            <a:off x="3715730" y="2953512"/>
            <a:ext cx="538190" cy="210312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555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Amazon</a:t>
            </a:r>
            <a:endParaRPr lang="en-US" sz="555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555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Bedrock</a:t>
            </a:r>
            <a:endParaRPr lang="en-US" sz="555" dirty="0"/>
          </a:p>
        </p:txBody>
      </p:sp>
      <p:sp>
        <p:nvSpPr>
          <p:cNvPr id="76" name="Shape 56"/>
          <p:cNvSpPr/>
          <p:nvPr/>
        </p:nvSpPr>
        <p:spPr>
          <a:xfrm>
            <a:off x="4349931" y="2935224"/>
            <a:ext cx="812510" cy="246888"/>
          </a:xfrm>
          <a:prstGeom prst="roundRect">
            <a:avLst>
              <a:gd name="adj" fmla="val 18519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77" name="Image 18" descr="/mnt/data/banking_assets/ppt/media/image16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404795" y="2985516"/>
            <a:ext cx="146304" cy="146304"/>
          </a:xfrm>
          <a:prstGeom prst="rect">
            <a:avLst/>
          </a:prstGeom>
        </p:spPr>
      </p:pic>
      <p:sp>
        <p:nvSpPr>
          <p:cNvPr id="78" name="Text 57"/>
          <p:cNvSpPr/>
          <p:nvPr/>
        </p:nvSpPr>
        <p:spPr>
          <a:xfrm>
            <a:off x="4578531" y="2953512"/>
            <a:ext cx="538190" cy="210312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555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Bedrock</a:t>
            </a:r>
            <a:endParaRPr lang="en-US" sz="555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555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AgentCore</a:t>
            </a:r>
            <a:endParaRPr lang="en-US" sz="555" dirty="0"/>
          </a:p>
        </p:txBody>
      </p:sp>
      <p:sp>
        <p:nvSpPr>
          <p:cNvPr id="79" name="Shape 58"/>
          <p:cNvSpPr/>
          <p:nvPr/>
        </p:nvSpPr>
        <p:spPr>
          <a:xfrm>
            <a:off x="5212733" y="2935224"/>
            <a:ext cx="812510" cy="246888"/>
          </a:xfrm>
          <a:prstGeom prst="roundRect">
            <a:avLst>
              <a:gd name="adj" fmla="val 18519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80" name="Image 19" descr="/mnt/data/banking_assets/ppt/media/image17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267597" y="2985516"/>
            <a:ext cx="146304" cy="146304"/>
          </a:xfrm>
          <a:prstGeom prst="rect">
            <a:avLst/>
          </a:prstGeom>
        </p:spPr>
      </p:pic>
      <p:sp>
        <p:nvSpPr>
          <p:cNvPr id="81" name="Text 59"/>
          <p:cNvSpPr/>
          <p:nvPr/>
        </p:nvSpPr>
        <p:spPr>
          <a:xfrm>
            <a:off x="5441333" y="2953512"/>
            <a:ext cx="538190" cy="210312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555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Knowledge</a:t>
            </a:r>
            <a:endParaRPr lang="en-US" sz="555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555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Bases</a:t>
            </a:r>
            <a:endParaRPr lang="en-US" sz="555" dirty="0"/>
          </a:p>
        </p:txBody>
      </p:sp>
      <p:sp>
        <p:nvSpPr>
          <p:cNvPr id="82" name="Shape 60"/>
          <p:cNvSpPr/>
          <p:nvPr/>
        </p:nvSpPr>
        <p:spPr>
          <a:xfrm>
            <a:off x="6075535" y="2935224"/>
            <a:ext cx="812510" cy="246888"/>
          </a:xfrm>
          <a:prstGeom prst="roundRect">
            <a:avLst>
              <a:gd name="adj" fmla="val 18519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83" name="Image 20" descr="/mnt/data/banking_assets/ppt/media/image18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130399" y="2985516"/>
            <a:ext cx="146304" cy="146304"/>
          </a:xfrm>
          <a:prstGeom prst="rect">
            <a:avLst/>
          </a:prstGeom>
        </p:spPr>
      </p:pic>
      <p:sp>
        <p:nvSpPr>
          <p:cNvPr id="84" name="Text 61"/>
          <p:cNvSpPr/>
          <p:nvPr/>
        </p:nvSpPr>
        <p:spPr>
          <a:xfrm>
            <a:off x="6304135" y="2953512"/>
            <a:ext cx="538190" cy="210312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555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Guardrails</a:t>
            </a:r>
            <a:endParaRPr lang="en-US" sz="555" dirty="0"/>
          </a:p>
        </p:txBody>
      </p:sp>
      <p:sp>
        <p:nvSpPr>
          <p:cNvPr id="85" name="Shape 62"/>
          <p:cNvSpPr/>
          <p:nvPr/>
        </p:nvSpPr>
        <p:spPr>
          <a:xfrm>
            <a:off x="6938337" y="2935224"/>
            <a:ext cx="812510" cy="246888"/>
          </a:xfrm>
          <a:prstGeom prst="roundRect">
            <a:avLst>
              <a:gd name="adj" fmla="val 18519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86" name="Image 21" descr="/mnt/data/banking_assets/ppt/media/image22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993201" y="2985516"/>
            <a:ext cx="146304" cy="146304"/>
          </a:xfrm>
          <a:prstGeom prst="rect">
            <a:avLst/>
          </a:prstGeom>
        </p:spPr>
      </p:pic>
      <p:sp>
        <p:nvSpPr>
          <p:cNvPr id="87" name="Text 63"/>
          <p:cNvSpPr/>
          <p:nvPr/>
        </p:nvSpPr>
        <p:spPr>
          <a:xfrm>
            <a:off x="7166937" y="2953512"/>
            <a:ext cx="538190" cy="210312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555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Agent /</a:t>
            </a:r>
            <a:endParaRPr lang="en-US" sz="555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555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Workflow State</a:t>
            </a:r>
            <a:endParaRPr lang="en-US" sz="555" dirty="0"/>
          </a:p>
        </p:txBody>
      </p:sp>
      <p:sp>
        <p:nvSpPr>
          <p:cNvPr id="88" name="Shape 64"/>
          <p:cNvSpPr/>
          <p:nvPr/>
        </p:nvSpPr>
        <p:spPr>
          <a:xfrm>
            <a:off x="7801138" y="2935224"/>
            <a:ext cx="812510" cy="246888"/>
          </a:xfrm>
          <a:prstGeom prst="roundRect">
            <a:avLst>
              <a:gd name="adj" fmla="val 18519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89" name="Image 22" descr="/mnt/data/banking_assets/ppt/media/image46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856002" y="2985516"/>
            <a:ext cx="146304" cy="146304"/>
          </a:xfrm>
          <a:prstGeom prst="rect">
            <a:avLst/>
          </a:prstGeom>
        </p:spPr>
      </p:pic>
      <p:sp>
        <p:nvSpPr>
          <p:cNvPr id="90" name="Text 65"/>
          <p:cNvSpPr/>
          <p:nvPr/>
        </p:nvSpPr>
        <p:spPr>
          <a:xfrm>
            <a:off x="8029738" y="2953512"/>
            <a:ext cx="538190" cy="210312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555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Governed</a:t>
            </a:r>
            <a:endParaRPr lang="en-US" sz="555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555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Tool Access</a:t>
            </a:r>
            <a:endParaRPr lang="en-US" sz="555" dirty="0"/>
          </a:p>
        </p:txBody>
      </p:sp>
      <p:sp>
        <p:nvSpPr>
          <p:cNvPr id="91" name="Shape 66"/>
          <p:cNvSpPr/>
          <p:nvPr/>
        </p:nvSpPr>
        <p:spPr>
          <a:xfrm>
            <a:off x="2002536" y="3502152"/>
            <a:ext cx="6775704" cy="886968"/>
          </a:xfrm>
          <a:prstGeom prst="roundRect">
            <a:avLst>
              <a:gd name="adj" fmla="val 4124"/>
            </a:avLst>
          </a:prstGeom>
          <a:solidFill>
            <a:srgbClr val="FFF0F6"/>
          </a:solidFill>
          <a:ln w="762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2" name="Shape 67"/>
          <p:cNvSpPr/>
          <p:nvPr/>
        </p:nvSpPr>
        <p:spPr>
          <a:xfrm>
            <a:off x="2002536" y="3502152"/>
            <a:ext cx="484632" cy="886968"/>
          </a:xfrm>
          <a:prstGeom prst="roundRect">
            <a:avLst>
              <a:gd name="adj" fmla="val 7296"/>
            </a:avLst>
          </a:prstGeom>
          <a:solidFill>
            <a:srgbClr val="B80F60"/>
          </a:solidFill>
          <a:ln w="1270">
            <a:solidFill>
              <a:srgbClr val="B80F6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3" name="Text 68"/>
          <p:cNvSpPr/>
          <p:nvPr/>
        </p:nvSpPr>
        <p:spPr>
          <a:xfrm>
            <a:off x="2624328" y="3602736"/>
            <a:ext cx="59984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770" b="1" dirty="0">
                <a:solidFill>
                  <a:srgbClr val="B80F6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C. Technical Resolution Services</a:t>
            </a:r>
            <a:endParaRPr lang="en-US" sz="770" dirty="0"/>
          </a:p>
        </p:txBody>
      </p:sp>
      <p:sp>
        <p:nvSpPr>
          <p:cNvPr id="94" name="Shape 69"/>
          <p:cNvSpPr/>
          <p:nvPr/>
        </p:nvSpPr>
        <p:spPr>
          <a:xfrm>
            <a:off x="2624328" y="3922776"/>
            <a:ext cx="94869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95" name="Image 23" descr="/mnt/data/banking_assets/ppt/media/image40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679192" y="4009644"/>
            <a:ext cx="155448" cy="155448"/>
          </a:xfrm>
          <a:prstGeom prst="rect">
            <a:avLst/>
          </a:prstGeom>
        </p:spPr>
      </p:pic>
      <p:sp>
        <p:nvSpPr>
          <p:cNvPr id="96" name="Text 70"/>
          <p:cNvSpPr/>
          <p:nvPr/>
        </p:nvSpPr>
        <p:spPr>
          <a:xfrm>
            <a:off x="2852928" y="3941064"/>
            <a:ext cx="674370" cy="292608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60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Context</a:t>
            </a:r>
            <a:endParaRPr lang="en-US" sz="600" dirty="0"/>
          </a:p>
        </p:txBody>
      </p:sp>
      <p:sp>
        <p:nvSpPr>
          <p:cNvPr id="97" name="Shape 71"/>
          <p:cNvSpPr/>
          <p:nvPr/>
        </p:nvSpPr>
        <p:spPr>
          <a:xfrm>
            <a:off x="3632454" y="3922776"/>
            <a:ext cx="94869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98" name="Image 24" descr="/mnt/data/banking_assets/ppt/media/image47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687318" y="4009644"/>
            <a:ext cx="155448" cy="155448"/>
          </a:xfrm>
          <a:prstGeom prst="rect">
            <a:avLst/>
          </a:prstGeom>
        </p:spPr>
      </p:pic>
      <p:sp>
        <p:nvSpPr>
          <p:cNvPr id="99" name="Text 72"/>
          <p:cNvSpPr/>
          <p:nvPr/>
        </p:nvSpPr>
        <p:spPr>
          <a:xfrm>
            <a:off x="3861054" y="3941064"/>
            <a:ext cx="674370" cy="292608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60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Evidence</a:t>
            </a:r>
            <a:endParaRPr lang="en-US" sz="600" dirty="0"/>
          </a:p>
        </p:txBody>
      </p:sp>
      <p:sp>
        <p:nvSpPr>
          <p:cNvPr id="100" name="Shape 73"/>
          <p:cNvSpPr/>
          <p:nvPr/>
        </p:nvSpPr>
        <p:spPr>
          <a:xfrm>
            <a:off x="4640580" y="3922776"/>
            <a:ext cx="94869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01" name="Image 25" descr="/mnt/data/banking_assets/ppt/media/image20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695444" y="4009644"/>
            <a:ext cx="155448" cy="155448"/>
          </a:xfrm>
          <a:prstGeom prst="rect">
            <a:avLst/>
          </a:prstGeom>
        </p:spPr>
      </p:pic>
      <p:sp>
        <p:nvSpPr>
          <p:cNvPr id="102" name="Text 74"/>
          <p:cNvSpPr/>
          <p:nvPr/>
        </p:nvSpPr>
        <p:spPr>
          <a:xfrm>
            <a:off x="4869180" y="3941064"/>
            <a:ext cx="674370" cy="292608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60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Diagnose</a:t>
            </a:r>
            <a:endParaRPr lang="en-US" sz="600" dirty="0"/>
          </a:p>
        </p:txBody>
      </p:sp>
      <p:sp>
        <p:nvSpPr>
          <p:cNvPr id="103" name="Shape 75"/>
          <p:cNvSpPr/>
          <p:nvPr/>
        </p:nvSpPr>
        <p:spPr>
          <a:xfrm>
            <a:off x="5648706" y="3922776"/>
            <a:ext cx="94869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04" name="Image 26" descr="/mnt/data/banking_assets/ppt/media/image23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5703570" y="4009644"/>
            <a:ext cx="155448" cy="155448"/>
          </a:xfrm>
          <a:prstGeom prst="rect">
            <a:avLst/>
          </a:prstGeom>
        </p:spPr>
      </p:pic>
      <p:sp>
        <p:nvSpPr>
          <p:cNvPr id="105" name="Text 76"/>
          <p:cNvSpPr/>
          <p:nvPr/>
        </p:nvSpPr>
        <p:spPr>
          <a:xfrm>
            <a:off x="5877306" y="3941064"/>
            <a:ext cx="674370" cy="292608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60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Resolve</a:t>
            </a:r>
            <a:endParaRPr lang="en-US" sz="600" dirty="0"/>
          </a:p>
        </p:txBody>
      </p:sp>
      <p:sp>
        <p:nvSpPr>
          <p:cNvPr id="106" name="Shape 77"/>
          <p:cNvSpPr/>
          <p:nvPr/>
        </p:nvSpPr>
        <p:spPr>
          <a:xfrm>
            <a:off x="6656832" y="3922776"/>
            <a:ext cx="94869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07" name="Image 27" descr="/mnt/data/banking_assets/ppt/media/image24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6711696" y="4009644"/>
            <a:ext cx="155448" cy="155448"/>
          </a:xfrm>
          <a:prstGeom prst="rect">
            <a:avLst/>
          </a:prstGeom>
        </p:spPr>
      </p:pic>
      <p:sp>
        <p:nvSpPr>
          <p:cNvPr id="108" name="Text 78"/>
          <p:cNvSpPr/>
          <p:nvPr/>
        </p:nvSpPr>
        <p:spPr>
          <a:xfrm>
            <a:off x="6885432" y="3941064"/>
            <a:ext cx="674370" cy="292608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60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Validate /</a:t>
            </a:r>
            <a:endParaRPr lang="en-US" sz="600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60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Escalate</a:t>
            </a:r>
            <a:endParaRPr lang="en-US" sz="600" dirty="0"/>
          </a:p>
        </p:txBody>
      </p:sp>
      <p:sp>
        <p:nvSpPr>
          <p:cNvPr id="109" name="Shape 79"/>
          <p:cNvSpPr/>
          <p:nvPr/>
        </p:nvSpPr>
        <p:spPr>
          <a:xfrm>
            <a:off x="7664958" y="3922776"/>
            <a:ext cx="94869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10" name="Image 28" descr="/mnt/data/banking_assets/ppt/media/image52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719822" y="4009644"/>
            <a:ext cx="155448" cy="155448"/>
          </a:xfrm>
          <a:prstGeom prst="rect">
            <a:avLst/>
          </a:prstGeom>
        </p:spPr>
      </p:pic>
      <p:sp>
        <p:nvSpPr>
          <p:cNvPr id="111" name="Text 80"/>
          <p:cNvSpPr/>
          <p:nvPr/>
        </p:nvSpPr>
        <p:spPr>
          <a:xfrm>
            <a:off x="7893558" y="3941064"/>
            <a:ext cx="674370" cy="292608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60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Coordinate /</a:t>
            </a:r>
            <a:endParaRPr lang="en-US" sz="600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60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Learn</a:t>
            </a:r>
            <a:endParaRPr lang="en-US" sz="600" dirty="0"/>
          </a:p>
        </p:txBody>
      </p:sp>
      <p:sp>
        <p:nvSpPr>
          <p:cNvPr id="112" name="Shape 81"/>
          <p:cNvSpPr/>
          <p:nvPr/>
        </p:nvSpPr>
        <p:spPr>
          <a:xfrm>
            <a:off x="2002536" y="4581144"/>
            <a:ext cx="6775704" cy="749808"/>
          </a:xfrm>
          <a:prstGeom prst="roundRect">
            <a:avLst>
              <a:gd name="adj" fmla="val 4878"/>
            </a:avLst>
          </a:prstGeom>
          <a:solidFill>
            <a:srgbClr val="E7FBFE"/>
          </a:solidFill>
          <a:ln w="762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3" name="Shape 82"/>
          <p:cNvSpPr/>
          <p:nvPr/>
        </p:nvSpPr>
        <p:spPr>
          <a:xfrm>
            <a:off x="2002536" y="4572000"/>
            <a:ext cx="484632" cy="758952"/>
          </a:xfrm>
          <a:prstGeom prst="roundRect">
            <a:avLst>
              <a:gd name="adj" fmla="val 9916"/>
            </a:avLst>
          </a:prstGeom>
          <a:solidFill>
            <a:srgbClr val="007D79"/>
          </a:solidFill>
          <a:ln w="1270">
            <a:solidFill>
              <a:srgbClr val="007D79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4" name="Text 83"/>
          <p:cNvSpPr/>
          <p:nvPr/>
        </p:nvSpPr>
        <p:spPr>
          <a:xfrm>
            <a:off x="2624328" y="4681728"/>
            <a:ext cx="599846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770" b="1" dirty="0">
                <a:solidFill>
                  <a:srgbClr val="007D79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D. Integration &amp; Data Services</a:t>
            </a:r>
            <a:endParaRPr lang="en-US" sz="770" dirty="0"/>
          </a:p>
        </p:txBody>
      </p:sp>
      <p:sp>
        <p:nvSpPr>
          <p:cNvPr id="115" name="Shape 84"/>
          <p:cNvSpPr/>
          <p:nvPr/>
        </p:nvSpPr>
        <p:spPr>
          <a:xfrm>
            <a:off x="2624328" y="4976367"/>
            <a:ext cx="708660" cy="256032"/>
          </a:xfrm>
          <a:prstGeom prst="roundRect">
            <a:avLst>
              <a:gd name="adj" fmla="val 23810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16" name="Image 29" descr="/mnt/data/banking_assets/ppt/media/image27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2679192" y="5029200"/>
            <a:ext cx="137160" cy="137160"/>
          </a:xfrm>
          <a:prstGeom prst="rect">
            <a:avLst/>
          </a:prstGeom>
        </p:spPr>
      </p:pic>
      <p:sp>
        <p:nvSpPr>
          <p:cNvPr id="117" name="Text 85"/>
          <p:cNvSpPr/>
          <p:nvPr/>
        </p:nvSpPr>
        <p:spPr>
          <a:xfrm>
            <a:off x="2852928" y="5020056"/>
            <a:ext cx="434340" cy="155448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51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AWS</a:t>
            </a:r>
            <a:endParaRPr lang="en-US" sz="510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51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Lambda</a:t>
            </a:r>
            <a:endParaRPr lang="en-US" sz="510" dirty="0"/>
          </a:p>
        </p:txBody>
      </p:sp>
      <p:sp>
        <p:nvSpPr>
          <p:cNvPr id="118" name="Shape 86"/>
          <p:cNvSpPr/>
          <p:nvPr/>
        </p:nvSpPr>
        <p:spPr>
          <a:xfrm>
            <a:off x="3378708" y="4976367"/>
            <a:ext cx="708660" cy="256032"/>
          </a:xfrm>
          <a:prstGeom prst="roundRect">
            <a:avLst>
              <a:gd name="adj" fmla="val 23810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19" name="Image 30" descr="/mnt/data/banking_assets/ppt/media/image28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433572" y="5029200"/>
            <a:ext cx="137160" cy="137160"/>
          </a:xfrm>
          <a:prstGeom prst="rect">
            <a:avLst/>
          </a:prstGeom>
        </p:spPr>
      </p:pic>
      <p:sp>
        <p:nvSpPr>
          <p:cNvPr id="120" name="Text 87"/>
          <p:cNvSpPr/>
          <p:nvPr/>
        </p:nvSpPr>
        <p:spPr>
          <a:xfrm>
            <a:off x="3607308" y="5020056"/>
            <a:ext cx="434340" cy="155448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51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API</a:t>
            </a:r>
            <a:endParaRPr lang="en-US" sz="510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51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Gateway</a:t>
            </a:r>
            <a:endParaRPr lang="en-US" sz="510" dirty="0"/>
          </a:p>
        </p:txBody>
      </p:sp>
      <p:sp>
        <p:nvSpPr>
          <p:cNvPr id="121" name="Shape 88"/>
          <p:cNvSpPr/>
          <p:nvPr/>
        </p:nvSpPr>
        <p:spPr>
          <a:xfrm>
            <a:off x="4133088" y="4976367"/>
            <a:ext cx="708660" cy="256032"/>
          </a:xfrm>
          <a:prstGeom prst="roundRect">
            <a:avLst>
              <a:gd name="adj" fmla="val 23810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22" name="Image 31" descr="/mnt/data/banking_assets/ppt/media/image29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4187952" y="5029200"/>
            <a:ext cx="137160" cy="137160"/>
          </a:xfrm>
          <a:prstGeom prst="rect">
            <a:avLst/>
          </a:prstGeom>
        </p:spPr>
      </p:pic>
      <p:sp>
        <p:nvSpPr>
          <p:cNvPr id="123" name="Text 89"/>
          <p:cNvSpPr/>
          <p:nvPr/>
        </p:nvSpPr>
        <p:spPr>
          <a:xfrm>
            <a:off x="4361688" y="5020056"/>
            <a:ext cx="434340" cy="155448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 fontScale="85000" lnSpcReduction="10000"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51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Step Functions /</a:t>
            </a:r>
            <a:endParaRPr lang="en-US" sz="510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51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EventBridge</a:t>
            </a:r>
            <a:endParaRPr lang="en-US" sz="510" dirty="0"/>
          </a:p>
        </p:txBody>
      </p:sp>
      <p:sp>
        <p:nvSpPr>
          <p:cNvPr id="124" name="Shape 90"/>
          <p:cNvSpPr/>
          <p:nvPr/>
        </p:nvSpPr>
        <p:spPr>
          <a:xfrm>
            <a:off x="4887468" y="4976367"/>
            <a:ext cx="708660" cy="256032"/>
          </a:xfrm>
          <a:prstGeom prst="roundRect">
            <a:avLst>
              <a:gd name="adj" fmla="val 23810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25" name="Image 32" descr="/mnt/data/banking_assets/ppt/media/image30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4942332" y="5029200"/>
            <a:ext cx="137160" cy="137160"/>
          </a:xfrm>
          <a:prstGeom prst="rect">
            <a:avLst/>
          </a:prstGeom>
        </p:spPr>
      </p:pic>
      <p:sp>
        <p:nvSpPr>
          <p:cNvPr id="126" name="Text 91"/>
          <p:cNvSpPr/>
          <p:nvPr/>
        </p:nvSpPr>
        <p:spPr>
          <a:xfrm>
            <a:off x="5116068" y="5020056"/>
            <a:ext cx="434340" cy="155448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51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Kinesis</a:t>
            </a:r>
            <a:endParaRPr lang="en-US" sz="510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51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Streams</a:t>
            </a:r>
            <a:endParaRPr lang="en-US" sz="510" dirty="0"/>
          </a:p>
        </p:txBody>
      </p:sp>
      <p:sp>
        <p:nvSpPr>
          <p:cNvPr id="127" name="Shape 92"/>
          <p:cNvSpPr/>
          <p:nvPr/>
        </p:nvSpPr>
        <p:spPr>
          <a:xfrm>
            <a:off x="5641848" y="4976367"/>
            <a:ext cx="708660" cy="256032"/>
          </a:xfrm>
          <a:prstGeom prst="roundRect">
            <a:avLst>
              <a:gd name="adj" fmla="val 23810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28" name="Image 33" descr="/mnt/data/banking_assets/ppt/media/image31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5696712" y="5029200"/>
            <a:ext cx="137160" cy="137160"/>
          </a:xfrm>
          <a:prstGeom prst="rect">
            <a:avLst/>
          </a:prstGeom>
        </p:spPr>
      </p:pic>
      <p:sp>
        <p:nvSpPr>
          <p:cNvPr id="129" name="Text 93"/>
          <p:cNvSpPr/>
          <p:nvPr/>
        </p:nvSpPr>
        <p:spPr>
          <a:xfrm>
            <a:off x="5870448" y="5020056"/>
            <a:ext cx="434340" cy="155448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51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Amazon</a:t>
            </a:r>
            <a:endParaRPr lang="en-US" sz="510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51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S3</a:t>
            </a:r>
            <a:endParaRPr lang="en-US" sz="510" dirty="0"/>
          </a:p>
        </p:txBody>
      </p:sp>
      <p:sp>
        <p:nvSpPr>
          <p:cNvPr id="130" name="Shape 94"/>
          <p:cNvSpPr/>
          <p:nvPr/>
        </p:nvSpPr>
        <p:spPr>
          <a:xfrm>
            <a:off x="6396228" y="4976367"/>
            <a:ext cx="708660" cy="256032"/>
          </a:xfrm>
          <a:prstGeom prst="roundRect">
            <a:avLst>
              <a:gd name="adj" fmla="val 23810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31" name="Image 34" descr="/mnt/data/banking_assets/ppt/media/image32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6451092" y="5029200"/>
            <a:ext cx="137160" cy="137160"/>
          </a:xfrm>
          <a:prstGeom prst="rect">
            <a:avLst/>
          </a:prstGeom>
        </p:spPr>
      </p:pic>
      <p:sp>
        <p:nvSpPr>
          <p:cNvPr id="132" name="Text 95"/>
          <p:cNvSpPr/>
          <p:nvPr/>
        </p:nvSpPr>
        <p:spPr>
          <a:xfrm>
            <a:off x="6624828" y="5020056"/>
            <a:ext cx="434340" cy="155448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51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DynamoDB /</a:t>
            </a:r>
            <a:endParaRPr lang="en-US" sz="510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51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RDS</a:t>
            </a:r>
            <a:endParaRPr lang="en-US" sz="510" dirty="0"/>
          </a:p>
        </p:txBody>
      </p:sp>
      <p:sp>
        <p:nvSpPr>
          <p:cNvPr id="133" name="Shape 96"/>
          <p:cNvSpPr/>
          <p:nvPr/>
        </p:nvSpPr>
        <p:spPr>
          <a:xfrm>
            <a:off x="7150608" y="4976367"/>
            <a:ext cx="708660" cy="256032"/>
          </a:xfrm>
          <a:prstGeom prst="roundRect">
            <a:avLst>
              <a:gd name="adj" fmla="val 23810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34" name="Image 35" descr="/mnt/data/banking_assets/ppt/media/image48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7205472" y="5029200"/>
            <a:ext cx="137160" cy="137160"/>
          </a:xfrm>
          <a:prstGeom prst="rect">
            <a:avLst/>
          </a:prstGeom>
        </p:spPr>
      </p:pic>
      <p:sp>
        <p:nvSpPr>
          <p:cNvPr id="135" name="Text 97"/>
          <p:cNvSpPr/>
          <p:nvPr/>
        </p:nvSpPr>
        <p:spPr>
          <a:xfrm>
            <a:off x="7379208" y="5020056"/>
            <a:ext cx="434340" cy="155448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51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OpenSearch</a:t>
            </a:r>
            <a:endParaRPr lang="en-US" sz="510" dirty="0"/>
          </a:p>
        </p:txBody>
      </p:sp>
      <p:sp>
        <p:nvSpPr>
          <p:cNvPr id="136" name="Shape 98"/>
          <p:cNvSpPr/>
          <p:nvPr/>
        </p:nvSpPr>
        <p:spPr>
          <a:xfrm>
            <a:off x="7904988" y="4976367"/>
            <a:ext cx="708660" cy="256032"/>
          </a:xfrm>
          <a:prstGeom prst="roundRect">
            <a:avLst>
              <a:gd name="adj" fmla="val 23810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37" name="Image 36" descr="/mnt/data/banking_assets/ppt/media/image7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7959852" y="5029200"/>
            <a:ext cx="137160" cy="137160"/>
          </a:xfrm>
          <a:prstGeom prst="rect">
            <a:avLst/>
          </a:prstGeom>
        </p:spPr>
      </p:pic>
      <p:sp>
        <p:nvSpPr>
          <p:cNvPr id="138" name="Text 99"/>
          <p:cNvSpPr/>
          <p:nvPr/>
        </p:nvSpPr>
        <p:spPr>
          <a:xfrm>
            <a:off x="8133588" y="5020056"/>
            <a:ext cx="434340" cy="155448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51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AWS IoT /</a:t>
            </a:r>
            <a:endParaRPr lang="en-US" sz="510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510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Machine Data</a:t>
            </a:r>
            <a:endParaRPr lang="en-US" sz="510" dirty="0"/>
          </a:p>
        </p:txBody>
      </p:sp>
      <p:sp>
        <p:nvSpPr>
          <p:cNvPr id="139" name="Shape 100"/>
          <p:cNvSpPr/>
          <p:nvPr/>
        </p:nvSpPr>
        <p:spPr>
          <a:xfrm>
            <a:off x="5390388" y="2350008"/>
            <a:ext cx="0" cy="109728"/>
          </a:xfrm>
          <a:prstGeom prst="line">
            <a:avLst/>
          </a:prstGeom>
          <a:noFill/>
          <a:ln w="13970">
            <a:solidFill>
              <a:srgbClr val="1D86FF"/>
            </a:solidFill>
            <a:prstDash val="solid"/>
            <a:tailEnd type="triangle"/>
          </a:ln>
        </p:spPr>
        <p:txBody>
          <a:bodyPr/>
          <a:lstStyle/>
          <a:p>
            <a:endParaRPr lang="en-GB"/>
          </a:p>
        </p:txBody>
      </p:sp>
      <p:sp>
        <p:nvSpPr>
          <p:cNvPr id="140" name="Shape 101"/>
          <p:cNvSpPr/>
          <p:nvPr/>
        </p:nvSpPr>
        <p:spPr>
          <a:xfrm>
            <a:off x="5390388" y="3319272"/>
            <a:ext cx="0" cy="128016"/>
          </a:xfrm>
          <a:prstGeom prst="line">
            <a:avLst/>
          </a:prstGeom>
          <a:noFill/>
          <a:ln w="13970">
            <a:solidFill>
              <a:srgbClr val="3C2CDA"/>
            </a:solidFill>
            <a:prstDash val="solid"/>
            <a:tailEnd type="triangle"/>
          </a:ln>
        </p:spPr>
        <p:txBody>
          <a:bodyPr/>
          <a:lstStyle/>
          <a:p>
            <a:endParaRPr lang="en-GB"/>
          </a:p>
        </p:txBody>
      </p:sp>
      <p:sp>
        <p:nvSpPr>
          <p:cNvPr id="141" name="Shape 102"/>
          <p:cNvSpPr/>
          <p:nvPr/>
        </p:nvSpPr>
        <p:spPr>
          <a:xfrm>
            <a:off x="5390388" y="4389120"/>
            <a:ext cx="0" cy="137160"/>
          </a:xfrm>
          <a:prstGeom prst="line">
            <a:avLst/>
          </a:prstGeom>
          <a:noFill/>
          <a:ln w="13970">
            <a:solidFill>
              <a:srgbClr val="B80F60"/>
            </a:solidFill>
            <a:prstDash val="solid"/>
            <a:tailEnd type="triangle"/>
          </a:ln>
        </p:spPr>
        <p:txBody>
          <a:bodyPr/>
          <a:lstStyle/>
          <a:p>
            <a:endParaRPr lang="en-GB"/>
          </a:p>
        </p:txBody>
      </p:sp>
      <p:sp>
        <p:nvSpPr>
          <p:cNvPr id="142" name="Shape 103"/>
          <p:cNvSpPr/>
          <p:nvPr/>
        </p:nvSpPr>
        <p:spPr>
          <a:xfrm>
            <a:off x="2002536" y="5455920"/>
            <a:ext cx="6775704" cy="393192"/>
          </a:xfrm>
          <a:prstGeom prst="roundRect">
            <a:avLst>
              <a:gd name="adj" fmla="val 6977"/>
            </a:avLst>
          </a:prstGeom>
          <a:solidFill>
            <a:srgbClr val="F1F7FF"/>
          </a:solidFill>
          <a:ln w="9525">
            <a:solidFill>
              <a:srgbClr val="1D86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3" name="Shape 104"/>
          <p:cNvSpPr/>
          <p:nvPr/>
        </p:nvSpPr>
        <p:spPr>
          <a:xfrm>
            <a:off x="2002536" y="5455920"/>
            <a:ext cx="484632" cy="393192"/>
          </a:xfrm>
          <a:prstGeom prst="roundRect">
            <a:avLst>
              <a:gd name="adj" fmla="val 6977"/>
            </a:avLst>
          </a:prstGeom>
          <a:solidFill>
            <a:srgbClr val="1D86FF"/>
          </a:solidFill>
          <a:ln w="6350">
            <a:solidFill>
              <a:srgbClr val="1D86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4" name="Text 105"/>
          <p:cNvSpPr/>
          <p:nvPr/>
        </p:nvSpPr>
        <p:spPr>
          <a:xfrm>
            <a:off x="2660904" y="5510784"/>
            <a:ext cx="1234440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650" b="1" dirty="0">
                <a:solidFill>
                  <a:srgbClr val="1D86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Security, Policy</a:t>
            </a:r>
            <a:endParaRPr lang="en-US" sz="650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650" b="1" dirty="0">
                <a:solidFill>
                  <a:srgbClr val="1D86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&amp; Governance</a:t>
            </a:r>
            <a:endParaRPr lang="en-US" sz="650" dirty="0"/>
          </a:p>
        </p:txBody>
      </p:sp>
      <p:sp>
        <p:nvSpPr>
          <p:cNvPr id="145" name="Shape 106"/>
          <p:cNvSpPr/>
          <p:nvPr/>
        </p:nvSpPr>
        <p:spPr>
          <a:xfrm>
            <a:off x="3904488" y="5547360"/>
            <a:ext cx="530352" cy="210312"/>
          </a:xfrm>
          <a:prstGeom prst="roundRect">
            <a:avLst>
              <a:gd name="adj" fmla="val 19565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46" name="Image 37" descr="/mnt/data/banking_assets/ppt/media/image34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3959352" y="5579364"/>
            <a:ext cx="146304" cy="146304"/>
          </a:xfrm>
          <a:prstGeom prst="rect">
            <a:avLst/>
          </a:prstGeom>
        </p:spPr>
      </p:pic>
      <p:sp>
        <p:nvSpPr>
          <p:cNvPr id="147" name="Text 107"/>
          <p:cNvSpPr/>
          <p:nvPr/>
        </p:nvSpPr>
        <p:spPr>
          <a:xfrm>
            <a:off x="4151376" y="5565648"/>
            <a:ext cx="237744" cy="173736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47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IAM</a:t>
            </a:r>
            <a:endParaRPr lang="en-US" sz="475" dirty="0"/>
          </a:p>
        </p:txBody>
      </p:sp>
      <p:sp>
        <p:nvSpPr>
          <p:cNvPr id="148" name="Shape 108"/>
          <p:cNvSpPr/>
          <p:nvPr/>
        </p:nvSpPr>
        <p:spPr>
          <a:xfrm>
            <a:off x="4489704" y="5547360"/>
            <a:ext cx="530352" cy="210312"/>
          </a:xfrm>
          <a:prstGeom prst="roundRect">
            <a:avLst>
              <a:gd name="adj" fmla="val 19565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49" name="Image 38" descr="/mnt/data/banking_assets/ppt/media/image35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544568" y="5579364"/>
            <a:ext cx="146304" cy="146304"/>
          </a:xfrm>
          <a:prstGeom prst="rect">
            <a:avLst/>
          </a:prstGeom>
        </p:spPr>
      </p:pic>
      <p:sp>
        <p:nvSpPr>
          <p:cNvPr id="150" name="Text 109"/>
          <p:cNvSpPr/>
          <p:nvPr/>
        </p:nvSpPr>
        <p:spPr>
          <a:xfrm>
            <a:off x="4736592" y="5565648"/>
            <a:ext cx="237744" cy="173736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47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KMS</a:t>
            </a:r>
            <a:endParaRPr lang="en-US" sz="475" dirty="0"/>
          </a:p>
        </p:txBody>
      </p:sp>
      <p:sp>
        <p:nvSpPr>
          <p:cNvPr id="151" name="Shape 110"/>
          <p:cNvSpPr/>
          <p:nvPr/>
        </p:nvSpPr>
        <p:spPr>
          <a:xfrm>
            <a:off x="5074920" y="5547360"/>
            <a:ext cx="530352" cy="210312"/>
          </a:xfrm>
          <a:prstGeom prst="roundRect">
            <a:avLst>
              <a:gd name="adj" fmla="val 19565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52" name="Image 39" descr="/mnt/data/banking_assets/ppt/media/image36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5129784" y="5579364"/>
            <a:ext cx="146304" cy="146304"/>
          </a:xfrm>
          <a:prstGeom prst="rect">
            <a:avLst/>
          </a:prstGeom>
        </p:spPr>
      </p:pic>
      <p:sp>
        <p:nvSpPr>
          <p:cNvPr id="153" name="Text 111"/>
          <p:cNvSpPr/>
          <p:nvPr/>
        </p:nvSpPr>
        <p:spPr>
          <a:xfrm>
            <a:off x="5321808" y="5565648"/>
            <a:ext cx="237744" cy="173736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 fontScale="92500"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47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Secrets</a:t>
            </a:r>
            <a:endParaRPr lang="en-US" sz="475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47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Manager</a:t>
            </a:r>
            <a:endParaRPr lang="en-US" sz="475" dirty="0"/>
          </a:p>
        </p:txBody>
      </p:sp>
      <p:sp>
        <p:nvSpPr>
          <p:cNvPr id="154" name="Shape 112"/>
          <p:cNvSpPr/>
          <p:nvPr/>
        </p:nvSpPr>
        <p:spPr>
          <a:xfrm>
            <a:off x="5660136" y="5547360"/>
            <a:ext cx="530352" cy="210312"/>
          </a:xfrm>
          <a:prstGeom prst="roundRect">
            <a:avLst>
              <a:gd name="adj" fmla="val 19565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55" name="Image 40" descr="/mnt/data/banking_assets/ppt/media/image37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5715000" y="5579364"/>
            <a:ext cx="146304" cy="146304"/>
          </a:xfrm>
          <a:prstGeom prst="rect">
            <a:avLst/>
          </a:prstGeom>
        </p:spPr>
      </p:pic>
      <p:sp>
        <p:nvSpPr>
          <p:cNvPr id="156" name="Text 113"/>
          <p:cNvSpPr/>
          <p:nvPr/>
        </p:nvSpPr>
        <p:spPr>
          <a:xfrm>
            <a:off x="5907024" y="5565648"/>
            <a:ext cx="237744" cy="173736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47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WAF</a:t>
            </a:r>
            <a:endParaRPr lang="en-US" sz="475" dirty="0"/>
          </a:p>
        </p:txBody>
      </p:sp>
      <p:sp>
        <p:nvSpPr>
          <p:cNvPr id="157" name="Shape 114"/>
          <p:cNvSpPr/>
          <p:nvPr/>
        </p:nvSpPr>
        <p:spPr>
          <a:xfrm>
            <a:off x="6245352" y="5547360"/>
            <a:ext cx="530352" cy="210312"/>
          </a:xfrm>
          <a:prstGeom prst="roundRect">
            <a:avLst>
              <a:gd name="adj" fmla="val 19565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58" name="Image 41" descr="/mnt/data/banking_assets/ppt/media/image38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6300216" y="5579364"/>
            <a:ext cx="146304" cy="146304"/>
          </a:xfrm>
          <a:prstGeom prst="rect">
            <a:avLst/>
          </a:prstGeom>
        </p:spPr>
      </p:pic>
      <p:sp>
        <p:nvSpPr>
          <p:cNvPr id="159" name="Text 115"/>
          <p:cNvSpPr/>
          <p:nvPr/>
        </p:nvSpPr>
        <p:spPr>
          <a:xfrm>
            <a:off x="6492240" y="5565648"/>
            <a:ext cx="237744" cy="173736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47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Config</a:t>
            </a:r>
            <a:endParaRPr lang="en-US" sz="475" dirty="0"/>
          </a:p>
        </p:txBody>
      </p:sp>
      <p:sp>
        <p:nvSpPr>
          <p:cNvPr id="160" name="Shape 116"/>
          <p:cNvSpPr/>
          <p:nvPr/>
        </p:nvSpPr>
        <p:spPr>
          <a:xfrm>
            <a:off x="6830568" y="5547360"/>
            <a:ext cx="530352" cy="210312"/>
          </a:xfrm>
          <a:prstGeom prst="roundRect">
            <a:avLst>
              <a:gd name="adj" fmla="val 19565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61" name="Image 42" descr="/mnt/data/banking_assets/ppt/media/image39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6885432" y="5579364"/>
            <a:ext cx="146304" cy="146304"/>
          </a:xfrm>
          <a:prstGeom prst="rect">
            <a:avLst/>
          </a:prstGeom>
        </p:spPr>
      </p:pic>
      <p:sp>
        <p:nvSpPr>
          <p:cNvPr id="162" name="Text 117"/>
          <p:cNvSpPr/>
          <p:nvPr/>
        </p:nvSpPr>
        <p:spPr>
          <a:xfrm>
            <a:off x="7077456" y="5565648"/>
            <a:ext cx="237744" cy="173736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47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CloudTrail</a:t>
            </a:r>
            <a:endParaRPr lang="en-US" sz="475" dirty="0"/>
          </a:p>
        </p:txBody>
      </p:sp>
      <p:sp>
        <p:nvSpPr>
          <p:cNvPr id="163" name="Shape 118"/>
          <p:cNvSpPr/>
          <p:nvPr/>
        </p:nvSpPr>
        <p:spPr>
          <a:xfrm>
            <a:off x="7415784" y="5547360"/>
            <a:ext cx="530352" cy="210312"/>
          </a:xfrm>
          <a:prstGeom prst="roundRect">
            <a:avLst>
              <a:gd name="adj" fmla="val 19565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64" name="Image 43" descr="/mnt/data/banking_assets/ppt/media/image46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470648" y="5579364"/>
            <a:ext cx="146304" cy="146304"/>
          </a:xfrm>
          <a:prstGeom prst="rect">
            <a:avLst/>
          </a:prstGeom>
        </p:spPr>
      </p:pic>
      <p:sp>
        <p:nvSpPr>
          <p:cNvPr id="165" name="Text 119"/>
          <p:cNvSpPr/>
          <p:nvPr/>
        </p:nvSpPr>
        <p:spPr>
          <a:xfrm>
            <a:off x="7662672" y="5565648"/>
            <a:ext cx="237744" cy="173736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 fontScale="92500"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47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Action</a:t>
            </a:r>
            <a:endParaRPr lang="en-US" sz="475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47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Authorization</a:t>
            </a:r>
            <a:endParaRPr lang="en-US" sz="475" dirty="0"/>
          </a:p>
        </p:txBody>
      </p:sp>
      <p:sp>
        <p:nvSpPr>
          <p:cNvPr id="166" name="Shape 120"/>
          <p:cNvSpPr/>
          <p:nvPr/>
        </p:nvSpPr>
        <p:spPr>
          <a:xfrm>
            <a:off x="8001000" y="5547360"/>
            <a:ext cx="530352" cy="210312"/>
          </a:xfrm>
          <a:prstGeom prst="roundRect">
            <a:avLst>
              <a:gd name="adj" fmla="val 19565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67" name="Image 44" descr="/mnt/data/banking_assets/ppt/media/image12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055864" y="5579364"/>
            <a:ext cx="146304" cy="146304"/>
          </a:xfrm>
          <a:prstGeom prst="rect">
            <a:avLst/>
          </a:prstGeom>
        </p:spPr>
      </p:pic>
      <p:sp>
        <p:nvSpPr>
          <p:cNvPr id="168" name="Text 121"/>
          <p:cNvSpPr/>
          <p:nvPr/>
        </p:nvSpPr>
        <p:spPr>
          <a:xfrm>
            <a:off x="8247888" y="5565648"/>
            <a:ext cx="237744" cy="173736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 fontScale="92500"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47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Human</a:t>
            </a:r>
            <a:endParaRPr lang="en-US" sz="475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47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Approval</a:t>
            </a:r>
            <a:endParaRPr lang="en-US" sz="475" dirty="0"/>
          </a:p>
        </p:txBody>
      </p:sp>
      <p:sp>
        <p:nvSpPr>
          <p:cNvPr id="169" name="Shape 122"/>
          <p:cNvSpPr/>
          <p:nvPr/>
        </p:nvSpPr>
        <p:spPr>
          <a:xfrm>
            <a:off x="2002536" y="5931408"/>
            <a:ext cx="6775704" cy="393192"/>
          </a:xfrm>
          <a:prstGeom prst="roundRect">
            <a:avLst>
              <a:gd name="adj" fmla="val 6977"/>
            </a:avLst>
          </a:prstGeom>
          <a:solidFill>
            <a:srgbClr val="E7FBFE"/>
          </a:solidFill>
          <a:ln w="9525">
            <a:solidFill>
              <a:srgbClr val="007D79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0" name="Shape 123"/>
          <p:cNvSpPr/>
          <p:nvPr/>
        </p:nvSpPr>
        <p:spPr>
          <a:xfrm>
            <a:off x="2002536" y="5931408"/>
            <a:ext cx="484632" cy="393192"/>
          </a:xfrm>
          <a:prstGeom prst="roundRect">
            <a:avLst>
              <a:gd name="adj" fmla="val 6977"/>
            </a:avLst>
          </a:prstGeom>
          <a:solidFill>
            <a:srgbClr val="007D79"/>
          </a:solidFill>
          <a:ln w="6350">
            <a:solidFill>
              <a:srgbClr val="007D79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1" name="Text 124"/>
          <p:cNvSpPr/>
          <p:nvPr/>
        </p:nvSpPr>
        <p:spPr>
          <a:xfrm>
            <a:off x="2660904" y="5986272"/>
            <a:ext cx="1463040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650" b="1" dirty="0">
                <a:solidFill>
                  <a:srgbClr val="007D79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Observability, Evaluation</a:t>
            </a:r>
            <a:endParaRPr lang="en-US" sz="650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650" b="1" dirty="0">
                <a:solidFill>
                  <a:srgbClr val="007D79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&amp; Improvement</a:t>
            </a:r>
            <a:endParaRPr lang="en-US" sz="650" dirty="0"/>
          </a:p>
        </p:txBody>
      </p:sp>
      <p:sp>
        <p:nvSpPr>
          <p:cNvPr id="172" name="Shape 125"/>
          <p:cNvSpPr/>
          <p:nvPr/>
        </p:nvSpPr>
        <p:spPr>
          <a:xfrm>
            <a:off x="4242816" y="6022848"/>
            <a:ext cx="676656" cy="210312"/>
          </a:xfrm>
          <a:prstGeom prst="roundRect">
            <a:avLst>
              <a:gd name="adj" fmla="val 19565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73" name="Image 45" descr="/mnt/data/banking_assets/ppt/media/image48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4297680" y="6054852"/>
            <a:ext cx="146304" cy="146304"/>
          </a:xfrm>
          <a:prstGeom prst="rect">
            <a:avLst/>
          </a:prstGeom>
        </p:spPr>
      </p:pic>
      <p:sp>
        <p:nvSpPr>
          <p:cNvPr id="174" name="Text 126"/>
          <p:cNvSpPr/>
          <p:nvPr/>
        </p:nvSpPr>
        <p:spPr>
          <a:xfrm>
            <a:off x="4489704" y="6041136"/>
            <a:ext cx="384048" cy="173736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470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CloudWatch</a:t>
            </a:r>
            <a:endParaRPr lang="en-US" sz="470" dirty="0"/>
          </a:p>
        </p:txBody>
      </p:sp>
      <p:sp>
        <p:nvSpPr>
          <p:cNvPr id="175" name="Shape 127"/>
          <p:cNvSpPr/>
          <p:nvPr/>
        </p:nvSpPr>
        <p:spPr>
          <a:xfrm>
            <a:off x="4992624" y="6022848"/>
            <a:ext cx="676656" cy="210312"/>
          </a:xfrm>
          <a:prstGeom prst="roundRect">
            <a:avLst>
              <a:gd name="adj" fmla="val 19565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76" name="Image 46" descr="/mnt/data/banking_assets/ppt/media/image20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5047488" y="6054852"/>
            <a:ext cx="146304" cy="146304"/>
          </a:xfrm>
          <a:prstGeom prst="rect">
            <a:avLst/>
          </a:prstGeom>
        </p:spPr>
      </p:pic>
      <p:sp>
        <p:nvSpPr>
          <p:cNvPr id="177" name="Text 128"/>
          <p:cNvSpPr/>
          <p:nvPr/>
        </p:nvSpPr>
        <p:spPr>
          <a:xfrm>
            <a:off x="5239512" y="6041136"/>
            <a:ext cx="384048" cy="173736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470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X-Ray</a:t>
            </a:r>
            <a:endParaRPr lang="en-US" sz="470" dirty="0"/>
          </a:p>
        </p:txBody>
      </p:sp>
      <p:sp>
        <p:nvSpPr>
          <p:cNvPr id="178" name="Shape 129"/>
          <p:cNvSpPr/>
          <p:nvPr/>
        </p:nvSpPr>
        <p:spPr>
          <a:xfrm>
            <a:off x="5742432" y="6022848"/>
            <a:ext cx="676656" cy="210312"/>
          </a:xfrm>
          <a:prstGeom prst="roundRect">
            <a:avLst>
              <a:gd name="adj" fmla="val 19565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79" name="Image 47" descr="/mnt/data/banking_assets/ppt/media/image14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797296" y="6054852"/>
            <a:ext cx="146304" cy="146304"/>
          </a:xfrm>
          <a:prstGeom prst="rect">
            <a:avLst/>
          </a:prstGeom>
        </p:spPr>
      </p:pic>
      <p:sp>
        <p:nvSpPr>
          <p:cNvPr id="180" name="Text 130"/>
          <p:cNvSpPr/>
          <p:nvPr/>
        </p:nvSpPr>
        <p:spPr>
          <a:xfrm>
            <a:off x="5989320" y="6041136"/>
            <a:ext cx="384048" cy="173736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470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Contact</a:t>
            </a:r>
            <a:endParaRPr lang="en-US" sz="470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470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Lens</a:t>
            </a:r>
            <a:endParaRPr lang="en-US" sz="470" dirty="0"/>
          </a:p>
        </p:txBody>
      </p:sp>
      <p:sp>
        <p:nvSpPr>
          <p:cNvPr id="181" name="Shape 131"/>
          <p:cNvSpPr/>
          <p:nvPr/>
        </p:nvSpPr>
        <p:spPr>
          <a:xfrm>
            <a:off x="6492240" y="6022848"/>
            <a:ext cx="676656" cy="210312"/>
          </a:xfrm>
          <a:prstGeom prst="roundRect">
            <a:avLst>
              <a:gd name="adj" fmla="val 19565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82" name="Image 48" descr="/mnt/data/banking_assets/ppt/media/image16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547104" y="6054852"/>
            <a:ext cx="146304" cy="146304"/>
          </a:xfrm>
          <a:prstGeom prst="rect">
            <a:avLst/>
          </a:prstGeom>
        </p:spPr>
      </p:pic>
      <p:sp>
        <p:nvSpPr>
          <p:cNvPr id="183" name="Text 132"/>
          <p:cNvSpPr/>
          <p:nvPr/>
        </p:nvSpPr>
        <p:spPr>
          <a:xfrm>
            <a:off x="6739128" y="6041136"/>
            <a:ext cx="384048" cy="173736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 lnSpcReduction="10000"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470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AgentCore</a:t>
            </a:r>
            <a:endParaRPr lang="en-US" sz="470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470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Observability</a:t>
            </a:r>
            <a:endParaRPr lang="en-US" sz="470" dirty="0"/>
          </a:p>
        </p:txBody>
      </p:sp>
      <p:sp>
        <p:nvSpPr>
          <p:cNvPr id="184" name="Shape 133"/>
          <p:cNvSpPr/>
          <p:nvPr/>
        </p:nvSpPr>
        <p:spPr>
          <a:xfrm>
            <a:off x="7242048" y="6022848"/>
            <a:ext cx="676656" cy="210312"/>
          </a:xfrm>
          <a:prstGeom prst="roundRect">
            <a:avLst>
              <a:gd name="adj" fmla="val 19565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85" name="Image 49" descr="/mnt/data/banking_assets/ppt/media/image46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296912" y="6054852"/>
            <a:ext cx="146304" cy="146304"/>
          </a:xfrm>
          <a:prstGeom prst="rect">
            <a:avLst/>
          </a:prstGeom>
        </p:spPr>
      </p:pic>
      <p:sp>
        <p:nvSpPr>
          <p:cNvPr id="186" name="Text 134"/>
          <p:cNvSpPr/>
          <p:nvPr/>
        </p:nvSpPr>
        <p:spPr>
          <a:xfrm>
            <a:off x="7488936" y="6041136"/>
            <a:ext cx="384048" cy="173736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 lnSpcReduction="10000"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470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TAC Evaluation</a:t>
            </a:r>
            <a:endParaRPr lang="en-US" sz="470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470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&amp; Assurance</a:t>
            </a:r>
            <a:endParaRPr lang="en-US" sz="470" dirty="0"/>
          </a:p>
        </p:txBody>
      </p:sp>
      <p:sp>
        <p:nvSpPr>
          <p:cNvPr id="187" name="Shape 135"/>
          <p:cNvSpPr/>
          <p:nvPr/>
        </p:nvSpPr>
        <p:spPr>
          <a:xfrm>
            <a:off x="7991856" y="6022848"/>
            <a:ext cx="676656" cy="210312"/>
          </a:xfrm>
          <a:prstGeom prst="roundRect">
            <a:avLst>
              <a:gd name="adj" fmla="val 19565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88" name="Image 50" descr="/mnt/data/banking_assets/ppt/media/image48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8046720" y="6054852"/>
            <a:ext cx="146304" cy="146304"/>
          </a:xfrm>
          <a:prstGeom prst="rect">
            <a:avLst/>
          </a:prstGeom>
        </p:spPr>
      </p:pic>
      <p:sp>
        <p:nvSpPr>
          <p:cNvPr id="189" name="Text 136"/>
          <p:cNvSpPr/>
          <p:nvPr/>
        </p:nvSpPr>
        <p:spPr>
          <a:xfrm>
            <a:off x="8238744" y="6041136"/>
            <a:ext cx="384048" cy="173736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470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QuickSight</a:t>
            </a:r>
            <a:endParaRPr lang="en-US" sz="470" dirty="0"/>
          </a:p>
        </p:txBody>
      </p:sp>
      <p:sp>
        <p:nvSpPr>
          <p:cNvPr id="190" name="Shape 137"/>
          <p:cNvSpPr/>
          <p:nvPr/>
        </p:nvSpPr>
        <p:spPr>
          <a:xfrm>
            <a:off x="9125712" y="1042416"/>
            <a:ext cx="1307592" cy="5420368"/>
          </a:xfrm>
          <a:prstGeom prst="roundRect">
            <a:avLst>
              <a:gd name="adj" fmla="val 2797"/>
            </a:avLst>
          </a:prstGeom>
          <a:solidFill>
            <a:srgbClr val="F7F9FC"/>
          </a:solidFill>
          <a:ln w="10795">
            <a:solidFill>
              <a:srgbClr val="1D86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1" name="Shape 138"/>
          <p:cNvSpPr/>
          <p:nvPr/>
        </p:nvSpPr>
        <p:spPr>
          <a:xfrm>
            <a:off x="9125712" y="1042416"/>
            <a:ext cx="1307592" cy="594360"/>
          </a:xfrm>
          <a:prstGeom prst="round2SameRect">
            <a:avLst>
              <a:gd name="adj1" fmla="val 7723"/>
              <a:gd name="adj2" fmla="val 0"/>
            </a:avLst>
          </a:prstGeom>
          <a:solidFill>
            <a:srgbClr val="1D86FF"/>
          </a:solidFill>
          <a:ln w="7620">
            <a:solidFill>
              <a:srgbClr val="1D86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2" name="Text 139"/>
          <p:cNvSpPr/>
          <p:nvPr/>
        </p:nvSpPr>
        <p:spPr>
          <a:xfrm>
            <a:off x="9153144" y="1060704"/>
            <a:ext cx="1252728" cy="5577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80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Customer /</a:t>
            </a:r>
            <a:endParaRPr lang="en-US" sz="800" dirty="0"/>
          </a:p>
          <a:p>
            <a:pPr marL="0" indent="0" algn="ctr">
              <a:lnSpc>
                <a:spcPct val="90000"/>
              </a:lnSpc>
              <a:buNone/>
            </a:pPr>
            <a:r>
              <a:rPr lang="en-US" sz="80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Product Systems</a:t>
            </a:r>
            <a:endParaRPr lang="en-US" sz="800" dirty="0"/>
          </a:p>
        </p:txBody>
      </p:sp>
      <p:sp>
        <p:nvSpPr>
          <p:cNvPr id="193" name="Shape 140"/>
          <p:cNvSpPr/>
          <p:nvPr/>
        </p:nvSpPr>
        <p:spPr>
          <a:xfrm>
            <a:off x="9235440" y="1828800"/>
            <a:ext cx="1088136" cy="50292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94" name="Image 51" descr="/mnt/data/banking_assets/ppt/media/image40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290304" y="1997964"/>
            <a:ext cx="164592" cy="164592"/>
          </a:xfrm>
          <a:prstGeom prst="rect">
            <a:avLst/>
          </a:prstGeom>
        </p:spPr>
      </p:pic>
      <p:sp>
        <p:nvSpPr>
          <p:cNvPr id="195" name="Text 141"/>
          <p:cNvSpPr/>
          <p:nvPr/>
        </p:nvSpPr>
        <p:spPr>
          <a:xfrm>
            <a:off x="9464040" y="1847088"/>
            <a:ext cx="813816" cy="466344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600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CRM / Customer</a:t>
            </a:r>
            <a:endParaRPr lang="en-US" sz="600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600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&amp; Case</a:t>
            </a:r>
            <a:endParaRPr lang="en-US" sz="600" dirty="0"/>
          </a:p>
        </p:txBody>
      </p:sp>
      <p:sp>
        <p:nvSpPr>
          <p:cNvPr id="196" name="Shape 142"/>
          <p:cNvSpPr/>
          <p:nvPr/>
        </p:nvSpPr>
        <p:spPr>
          <a:xfrm>
            <a:off x="9235440" y="2560320"/>
            <a:ext cx="1088136" cy="50292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97" name="Image 52" descr="/mnt/data/banking_assets/ppt/media/image46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9290304" y="2729484"/>
            <a:ext cx="164592" cy="164592"/>
          </a:xfrm>
          <a:prstGeom prst="rect">
            <a:avLst/>
          </a:prstGeom>
        </p:spPr>
      </p:pic>
      <p:sp>
        <p:nvSpPr>
          <p:cNvPr id="198" name="Text 143"/>
          <p:cNvSpPr/>
          <p:nvPr/>
        </p:nvSpPr>
        <p:spPr>
          <a:xfrm>
            <a:off x="9464040" y="2578608"/>
            <a:ext cx="813816" cy="466344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600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Product / Asset</a:t>
            </a:r>
            <a:endParaRPr lang="en-US" sz="600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600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&amp; Entitlement</a:t>
            </a:r>
            <a:endParaRPr lang="en-US" sz="600" dirty="0"/>
          </a:p>
        </p:txBody>
      </p:sp>
      <p:sp>
        <p:nvSpPr>
          <p:cNvPr id="199" name="Shape 144"/>
          <p:cNvSpPr/>
          <p:nvPr/>
        </p:nvSpPr>
        <p:spPr>
          <a:xfrm>
            <a:off x="9235440" y="3291840"/>
            <a:ext cx="1088136" cy="50292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200" name="Image 53" descr="/mnt/data/banking_assets/ppt/media/image17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290304" y="3461004"/>
            <a:ext cx="164592" cy="164592"/>
          </a:xfrm>
          <a:prstGeom prst="rect">
            <a:avLst/>
          </a:prstGeom>
        </p:spPr>
      </p:pic>
      <p:sp>
        <p:nvSpPr>
          <p:cNvPr id="201" name="Text 145"/>
          <p:cNvSpPr/>
          <p:nvPr/>
        </p:nvSpPr>
        <p:spPr>
          <a:xfrm>
            <a:off x="9464040" y="3310128"/>
            <a:ext cx="813816" cy="466344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600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Knowledge &amp;</a:t>
            </a:r>
            <a:endParaRPr lang="en-US" sz="600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600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Engineering Content</a:t>
            </a:r>
            <a:endParaRPr lang="en-US" sz="600" dirty="0"/>
          </a:p>
        </p:txBody>
      </p:sp>
      <p:sp>
        <p:nvSpPr>
          <p:cNvPr id="202" name="Shape 146"/>
          <p:cNvSpPr/>
          <p:nvPr/>
        </p:nvSpPr>
        <p:spPr>
          <a:xfrm>
            <a:off x="9235440" y="4023360"/>
            <a:ext cx="1088136" cy="50292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203" name="Image 54" descr="/mnt/data/banking_assets/ppt/media/image14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290304" y="4192524"/>
            <a:ext cx="164592" cy="164592"/>
          </a:xfrm>
          <a:prstGeom prst="rect">
            <a:avLst/>
          </a:prstGeom>
        </p:spPr>
      </p:pic>
      <p:sp>
        <p:nvSpPr>
          <p:cNvPr id="204" name="Text 147"/>
          <p:cNvSpPr/>
          <p:nvPr/>
        </p:nvSpPr>
        <p:spPr>
          <a:xfrm>
            <a:off x="9464040" y="4041648"/>
            <a:ext cx="813816" cy="466344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600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Telemetry / Logs /</a:t>
            </a:r>
            <a:endParaRPr lang="en-US" sz="600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600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Device Mgmt</a:t>
            </a:r>
            <a:endParaRPr lang="en-US" sz="600" dirty="0"/>
          </a:p>
        </p:txBody>
      </p:sp>
      <p:sp>
        <p:nvSpPr>
          <p:cNvPr id="205" name="Shape 148"/>
          <p:cNvSpPr/>
          <p:nvPr/>
        </p:nvSpPr>
        <p:spPr>
          <a:xfrm>
            <a:off x="9235440" y="4754880"/>
            <a:ext cx="1088136" cy="50292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206" name="Image 55" descr="/mnt/data/banking_assets/ppt/media/image45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9290304" y="4924044"/>
            <a:ext cx="164592" cy="164592"/>
          </a:xfrm>
          <a:prstGeom prst="rect">
            <a:avLst/>
          </a:prstGeom>
        </p:spPr>
      </p:pic>
      <p:sp>
        <p:nvSpPr>
          <p:cNvPr id="207" name="Text 149"/>
          <p:cNvSpPr/>
          <p:nvPr/>
        </p:nvSpPr>
        <p:spPr>
          <a:xfrm>
            <a:off x="9464040" y="4773168"/>
            <a:ext cx="813816" cy="466344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600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Field Service /</a:t>
            </a:r>
            <a:endParaRPr lang="en-US" sz="600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600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Parts / Warranty</a:t>
            </a:r>
            <a:endParaRPr lang="en-US" sz="600" dirty="0"/>
          </a:p>
        </p:txBody>
      </p:sp>
      <p:sp>
        <p:nvSpPr>
          <p:cNvPr id="208" name="Shape 150"/>
          <p:cNvSpPr/>
          <p:nvPr/>
        </p:nvSpPr>
        <p:spPr>
          <a:xfrm>
            <a:off x="9235440" y="5486400"/>
            <a:ext cx="1088136" cy="502920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209" name="Image 56" descr="/mnt/data/banking_assets/ppt/media/image47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9290304" y="5655564"/>
            <a:ext cx="164592" cy="164592"/>
          </a:xfrm>
          <a:prstGeom prst="rect">
            <a:avLst/>
          </a:prstGeom>
        </p:spPr>
      </p:pic>
      <p:sp>
        <p:nvSpPr>
          <p:cNvPr id="210" name="Text 151"/>
          <p:cNvSpPr/>
          <p:nvPr/>
        </p:nvSpPr>
        <p:spPr>
          <a:xfrm>
            <a:off x="9464040" y="5504688"/>
            <a:ext cx="813816" cy="466344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600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Engineering /</a:t>
            </a:r>
            <a:endParaRPr lang="en-US" sz="600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600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Product Lifecycle</a:t>
            </a:r>
            <a:endParaRPr lang="en-US" sz="600" dirty="0"/>
          </a:p>
        </p:txBody>
      </p:sp>
      <p:sp>
        <p:nvSpPr>
          <p:cNvPr id="211" name="Shape 152"/>
          <p:cNvSpPr/>
          <p:nvPr/>
        </p:nvSpPr>
        <p:spPr>
          <a:xfrm>
            <a:off x="10625328" y="1042416"/>
            <a:ext cx="1280160" cy="5420368"/>
          </a:xfrm>
          <a:prstGeom prst="roundRect">
            <a:avLst>
              <a:gd name="adj" fmla="val 2857"/>
            </a:avLst>
          </a:prstGeom>
          <a:solidFill>
            <a:srgbClr val="FBF7FA"/>
          </a:solidFill>
          <a:ln w="10795">
            <a:solidFill>
              <a:srgbClr val="B80F6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2" name="Shape 153"/>
          <p:cNvSpPr/>
          <p:nvPr/>
        </p:nvSpPr>
        <p:spPr>
          <a:xfrm>
            <a:off x="10625328" y="1042416"/>
            <a:ext cx="1280160" cy="594360"/>
          </a:xfrm>
          <a:prstGeom prst="round2SameRect">
            <a:avLst>
              <a:gd name="adj1" fmla="val 7722"/>
              <a:gd name="adj2" fmla="val 0"/>
            </a:avLst>
          </a:prstGeom>
          <a:solidFill>
            <a:srgbClr val="B80F60"/>
          </a:solidFill>
          <a:ln w="7620">
            <a:solidFill>
              <a:srgbClr val="B80F6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3" name="Text 154"/>
          <p:cNvSpPr/>
          <p:nvPr/>
        </p:nvSpPr>
        <p:spPr>
          <a:xfrm>
            <a:off x="10652760" y="1060704"/>
            <a:ext cx="1225296" cy="5577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80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Hexaware IP &amp;</a:t>
            </a:r>
            <a:endParaRPr lang="en-US" sz="800" dirty="0"/>
          </a:p>
          <a:p>
            <a:pPr marL="0" indent="0" algn="ctr">
              <a:lnSpc>
                <a:spcPct val="90000"/>
              </a:lnSpc>
              <a:buNone/>
            </a:pPr>
            <a:r>
              <a:rPr lang="en-US" sz="80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Accelerators</a:t>
            </a:r>
            <a:endParaRPr lang="en-US" sz="800" dirty="0"/>
          </a:p>
        </p:txBody>
      </p:sp>
      <p:sp>
        <p:nvSpPr>
          <p:cNvPr id="214" name="Shape 155"/>
          <p:cNvSpPr/>
          <p:nvPr/>
        </p:nvSpPr>
        <p:spPr>
          <a:xfrm>
            <a:off x="10725912" y="1783080"/>
            <a:ext cx="1078992" cy="374904"/>
          </a:xfrm>
          <a:prstGeom prst="roundRect">
            <a:avLst>
              <a:gd name="adj" fmla="val 12195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215" name="Image 57" descr="/mnt/data/banking_assets/ppt/media/image49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780776" y="1897380"/>
            <a:ext cx="146304" cy="146304"/>
          </a:xfrm>
          <a:prstGeom prst="rect">
            <a:avLst/>
          </a:prstGeom>
        </p:spPr>
      </p:pic>
      <p:sp>
        <p:nvSpPr>
          <p:cNvPr id="216" name="Text 156"/>
          <p:cNvSpPr/>
          <p:nvPr/>
        </p:nvSpPr>
        <p:spPr>
          <a:xfrm>
            <a:off x="10954512" y="1801368"/>
            <a:ext cx="804672" cy="338328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56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Technical Resolution</a:t>
            </a:r>
            <a:endParaRPr lang="en-US" sz="565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56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Fabric</a:t>
            </a:r>
            <a:endParaRPr lang="en-US" sz="565" dirty="0"/>
          </a:p>
        </p:txBody>
      </p:sp>
      <p:sp>
        <p:nvSpPr>
          <p:cNvPr id="217" name="Shape 157"/>
          <p:cNvSpPr/>
          <p:nvPr/>
        </p:nvSpPr>
        <p:spPr>
          <a:xfrm>
            <a:off x="10725912" y="2258568"/>
            <a:ext cx="1078992" cy="374904"/>
          </a:xfrm>
          <a:prstGeom prst="roundRect">
            <a:avLst>
              <a:gd name="adj" fmla="val 12195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218" name="Image 58" descr="/mnt/data/banking_assets/ppt/media/image6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10780776" y="2372868"/>
            <a:ext cx="146304" cy="146304"/>
          </a:xfrm>
          <a:prstGeom prst="rect">
            <a:avLst/>
          </a:prstGeom>
        </p:spPr>
      </p:pic>
      <p:sp>
        <p:nvSpPr>
          <p:cNvPr id="219" name="Text 158"/>
          <p:cNvSpPr/>
          <p:nvPr/>
        </p:nvSpPr>
        <p:spPr>
          <a:xfrm>
            <a:off x="10954512" y="2276856"/>
            <a:ext cx="804672" cy="338328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56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Specialized Agent</a:t>
            </a:r>
            <a:endParaRPr lang="en-US" sz="565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56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Patterns</a:t>
            </a:r>
            <a:endParaRPr lang="en-US" sz="565" dirty="0"/>
          </a:p>
        </p:txBody>
      </p:sp>
      <p:sp>
        <p:nvSpPr>
          <p:cNvPr id="220" name="Shape 159"/>
          <p:cNvSpPr/>
          <p:nvPr/>
        </p:nvSpPr>
        <p:spPr>
          <a:xfrm>
            <a:off x="10725912" y="2734056"/>
            <a:ext cx="1078992" cy="374904"/>
          </a:xfrm>
          <a:prstGeom prst="roundRect">
            <a:avLst>
              <a:gd name="adj" fmla="val 12195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221" name="Image 59" descr="/mnt/data/banking_assets/ppt/media/image22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780776" y="2848356"/>
            <a:ext cx="146304" cy="146304"/>
          </a:xfrm>
          <a:prstGeom prst="rect">
            <a:avLst/>
          </a:prstGeom>
        </p:spPr>
      </p:pic>
      <p:sp>
        <p:nvSpPr>
          <p:cNvPr id="222" name="Text 160"/>
          <p:cNvSpPr/>
          <p:nvPr/>
        </p:nvSpPr>
        <p:spPr>
          <a:xfrm>
            <a:off x="10954512" y="2752344"/>
            <a:ext cx="804672" cy="338328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56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Resolution Pattern</a:t>
            </a:r>
            <a:endParaRPr lang="en-US" sz="565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56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Library</a:t>
            </a:r>
            <a:endParaRPr lang="en-US" sz="565" dirty="0"/>
          </a:p>
        </p:txBody>
      </p:sp>
      <p:sp>
        <p:nvSpPr>
          <p:cNvPr id="223" name="Shape 161"/>
          <p:cNvSpPr/>
          <p:nvPr/>
        </p:nvSpPr>
        <p:spPr>
          <a:xfrm>
            <a:off x="10725912" y="3209544"/>
            <a:ext cx="1078992" cy="374904"/>
          </a:xfrm>
          <a:prstGeom prst="roundRect">
            <a:avLst>
              <a:gd name="adj" fmla="val 12195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224" name="Image 60" descr="/mnt/data/banking_assets/ppt/media/image21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10780776" y="3323844"/>
            <a:ext cx="146304" cy="146304"/>
          </a:xfrm>
          <a:prstGeom prst="rect">
            <a:avLst/>
          </a:prstGeom>
        </p:spPr>
      </p:pic>
      <p:sp>
        <p:nvSpPr>
          <p:cNvPr id="225" name="Text 162"/>
          <p:cNvSpPr/>
          <p:nvPr/>
        </p:nvSpPr>
        <p:spPr>
          <a:xfrm>
            <a:off x="10954512" y="3227832"/>
            <a:ext cx="804672" cy="338328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56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Archetype Solution</a:t>
            </a:r>
            <a:endParaRPr lang="en-US" sz="565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56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Packs</a:t>
            </a:r>
            <a:endParaRPr lang="en-US" sz="565" dirty="0"/>
          </a:p>
        </p:txBody>
      </p:sp>
      <p:sp>
        <p:nvSpPr>
          <p:cNvPr id="226" name="Shape 163"/>
          <p:cNvSpPr/>
          <p:nvPr/>
        </p:nvSpPr>
        <p:spPr>
          <a:xfrm>
            <a:off x="10725912" y="3685032"/>
            <a:ext cx="1078992" cy="374904"/>
          </a:xfrm>
          <a:prstGeom prst="roundRect">
            <a:avLst>
              <a:gd name="adj" fmla="val 12195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227" name="Image 61" descr="/mnt/data/banking_assets/ppt/media/image47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0780776" y="3799332"/>
            <a:ext cx="146304" cy="146304"/>
          </a:xfrm>
          <a:prstGeom prst="rect">
            <a:avLst/>
          </a:prstGeom>
        </p:spPr>
      </p:pic>
      <p:sp>
        <p:nvSpPr>
          <p:cNvPr id="228" name="Text 164"/>
          <p:cNvSpPr/>
          <p:nvPr/>
        </p:nvSpPr>
        <p:spPr>
          <a:xfrm>
            <a:off x="10954512" y="3703320"/>
            <a:ext cx="804672" cy="338328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56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Technical Support</a:t>
            </a:r>
            <a:endParaRPr lang="en-US" sz="565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56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Context Model</a:t>
            </a:r>
            <a:endParaRPr lang="en-US" sz="565" dirty="0"/>
          </a:p>
        </p:txBody>
      </p:sp>
      <p:sp>
        <p:nvSpPr>
          <p:cNvPr id="229" name="Shape 165"/>
          <p:cNvSpPr/>
          <p:nvPr/>
        </p:nvSpPr>
        <p:spPr>
          <a:xfrm>
            <a:off x="10725912" y="4160520"/>
            <a:ext cx="1078992" cy="374904"/>
          </a:xfrm>
          <a:prstGeom prst="roundRect">
            <a:avLst>
              <a:gd name="adj" fmla="val 12195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230" name="Image 62" descr="/mnt/data/banking_assets/ppt/media/image53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10780776" y="4274820"/>
            <a:ext cx="146304" cy="146304"/>
          </a:xfrm>
          <a:prstGeom prst="rect">
            <a:avLst/>
          </a:prstGeom>
        </p:spPr>
      </p:pic>
      <p:sp>
        <p:nvSpPr>
          <p:cNvPr id="231" name="Text 166"/>
          <p:cNvSpPr/>
          <p:nvPr/>
        </p:nvSpPr>
        <p:spPr>
          <a:xfrm>
            <a:off x="10954512" y="4178808"/>
            <a:ext cx="804672" cy="338328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56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Integration</a:t>
            </a:r>
            <a:endParaRPr lang="en-US" sz="565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56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Accelerators</a:t>
            </a:r>
            <a:endParaRPr lang="en-US" sz="565" dirty="0"/>
          </a:p>
        </p:txBody>
      </p:sp>
      <p:sp>
        <p:nvSpPr>
          <p:cNvPr id="232" name="Shape 167"/>
          <p:cNvSpPr/>
          <p:nvPr/>
        </p:nvSpPr>
        <p:spPr>
          <a:xfrm>
            <a:off x="10725912" y="4636008"/>
            <a:ext cx="1078992" cy="374904"/>
          </a:xfrm>
          <a:prstGeom prst="roundRect">
            <a:avLst>
              <a:gd name="adj" fmla="val 12195"/>
            </a:avLst>
          </a:prstGeom>
          <a:solidFill>
            <a:srgbClr val="FFFFFF"/>
          </a:solidFill>
          <a:ln w="6985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233" name="Image 63" descr="/mnt/data/banking_assets/ppt/media/image46.sv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780776" y="4750308"/>
            <a:ext cx="146304" cy="146304"/>
          </a:xfrm>
          <a:prstGeom prst="rect">
            <a:avLst/>
          </a:prstGeom>
        </p:spPr>
      </p:pic>
      <p:sp>
        <p:nvSpPr>
          <p:cNvPr id="234" name="Text 168"/>
          <p:cNvSpPr/>
          <p:nvPr/>
        </p:nvSpPr>
        <p:spPr>
          <a:xfrm>
            <a:off x="10954512" y="4654296"/>
            <a:ext cx="804672" cy="338328"/>
          </a:xfrm>
          <a:prstGeom prst="rect">
            <a:avLst/>
          </a:prstGeom>
          <a:noFill/>
          <a:ln/>
        </p:spPr>
        <p:txBody>
          <a:bodyPr wrap="square" lIns="64" tIns="64" rIns="64" bIns="64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56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Evaluation &amp;</a:t>
            </a:r>
            <a:endParaRPr lang="en-US" sz="565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565" b="1" dirty="0">
                <a:solidFill>
                  <a:srgbClr val="040D4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Governance Assets</a:t>
            </a:r>
            <a:endParaRPr lang="en-US" sz="565" dirty="0"/>
          </a:p>
        </p:txBody>
      </p:sp>
      <p:sp>
        <p:nvSpPr>
          <p:cNvPr id="235" name="Shape 169"/>
          <p:cNvSpPr/>
          <p:nvPr/>
        </p:nvSpPr>
        <p:spPr>
          <a:xfrm>
            <a:off x="10826496" y="5458968"/>
            <a:ext cx="877824" cy="0"/>
          </a:xfrm>
          <a:prstGeom prst="line">
            <a:avLst/>
          </a:prstGeom>
          <a:noFill/>
          <a:ln w="9525">
            <a:solidFill>
              <a:srgbClr val="B80F60"/>
            </a:solidFill>
            <a:prstDash val="solid"/>
            <a:tailEnd type="none"/>
          </a:ln>
        </p:spPr>
        <p:txBody>
          <a:bodyPr/>
          <a:lstStyle/>
          <a:p>
            <a:endParaRPr lang="en-GB"/>
          </a:p>
        </p:txBody>
      </p:sp>
      <p:sp>
        <p:nvSpPr>
          <p:cNvPr id="236" name="Text 170"/>
          <p:cNvSpPr/>
          <p:nvPr/>
        </p:nvSpPr>
        <p:spPr>
          <a:xfrm>
            <a:off x="10771632" y="5641848"/>
            <a:ext cx="987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600" i="1" dirty="0">
                <a:solidFill>
                  <a:srgbClr val="53598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Applied selectively to</a:t>
            </a:r>
            <a:endParaRPr lang="en-US" sz="600" dirty="0"/>
          </a:p>
          <a:p>
            <a:pPr marL="0" indent="0" algn="ctr">
              <a:lnSpc>
                <a:spcPct val="90000"/>
              </a:lnSpc>
              <a:buNone/>
            </a:pPr>
            <a:r>
              <a:rPr lang="en-US" sz="600" i="1" dirty="0">
                <a:solidFill>
                  <a:srgbClr val="53598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accelerate and configure</a:t>
            </a:r>
            <a:endParaRPr lang="en-US" sz="600" dirty="0"/>
          </a:p>
          <a:p>
            <a:pPr marL="0" indent="0" algn="ctr">
              <a:lnSpc>
                <a:spcPct val="90000"/>
              </a:lnSpc>
              <a:buNone/>
            </a:pPr>
            <a:r>
              <a:rPr lang="en-US" sz="600" i="1" dirty="0">
                <a:solidFill>
                  <a:srgbClr val="53598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the AWS-native solution</a:t>
            </a:r>
            <a:endParaRPr lang="en-US" sz="600" dirty="0"/>
          </a:p>
        </p:txBody>
      </p:sp>
      <p:pic>
        <p:nvPicPr>
          <p:cNvPr id="240" name="Picture 239" descr="Amazon Connect Logo PNG (Transparent) SVG AI – Free Download">
            <a:extLst>
              <a:ext uri="{FF2B5EF4-FFF2-40B4-BE49-F238E27FC236}">
                <a16:creationId xmlns:a16="http://schemas.microsoft.com/office/drawing/2014/main" id="{B7DC9ACD-10C6-866C-5AE4-DB724597AFC7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2103120" y="1783463"/>
            <a:ext cx="282665" cy="260222"/>
          </a:xfrm>
          <a:prstGeom prst="rect">
            <a:avLst/>
          </a:prstGeom>
        </p:spPr>
      </p:pic>
      <p:pic>
        <p:nvPicPr>
          <p:cNvPr id="242" name="Image 0" descr="/mnt/data/hexaware_logo_blue_transparent.png">
            <a:extLst>
              <a:ext uri="{FF2B5EF4-FFF2-40B4-BE49-F238E27FC236}">
                <a16:creationId xmlns:a16="http://schemas.microsoft.com/office/drawing/2014/main" id="{CAC429EC-8EDF-C574-28C5-072E11BD6E61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0252784" y="146484"/>
            <a:ext cx="1737360" cy="40774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anrope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anrope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233</Words>
  <Application>Microsoft Office PowerPoint</Application>
  <PresentationFormat>Widescreen</PresentationFormat>
  <Paragraphs>131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Manrope</vt:lpstr>
      <vt:lpstr>Office Theme</vt:lpstr>
      <vt:lpstr>PowerPoint Presentation</vt:lpstr>
    </vt:vector>
  </TitlesOfParts>
  <Company>Hexaware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AI-Native Enterprise Product Support — AWS Architecture Blueprint</dc:title>
  <dc:subject>AI-Native Enterprise Product Support — AWS Architecture Blueprint</dc:subject>
  <dc:creator>OpenAI</dc:creator>
  <cp:lastModifiedBy>Roger Arias</cp:lastModifiedBy>
  <cp:revision>2</cp:revision>
  <dcterms:created xsi:type="dcterms:W3CDTF">2026-08-07T16:48:07Z</dcterms:created>
  <dcterms:modified xsi:type="dcterms:W3CDTF">2026-08-07T16:58:45Z</dcterms:modified>
</cp:coreProperties>
</file>