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0" d="100"/>
          <a:sy n="50" d="100"/>
        </p:scale>
        <p:origin x="8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275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sv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svg"/><Relationship Id="rId21" Type="http://schemas.openxmlformats.org/officeDocument/2006/relationships/image" Target="../media/image19.svg"/><Relationship Id="rId34" Type="http://schemas.openxmlformats.org/officeDocument/2006/relationships/image" Target="../media/image32.svg"/><Relationship Id="rId42" Type="http://schemas.openxmlformats.org/officeDocument/2006/relationships/image" Target="../media/image40.svg"/><Relationship Id="rId47" Type="http://schemas.openxmlformats.org/officeDocument/2006/relationships/image" Target="../media/image45.svg"/><Relationship Id="rId50" Type="http://schemas.openxmlformats.org/officeDocument/2006/relationships/image" Target="../media/image48.svg"/><Relationship Id="rId55" Type="http://schemas.openxmlformats.org/officeDocument/2006/relationships/image" Target="../media/image53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9" Type="http://schemas.openxmlformats.org/officeDocument/2006/relationships/image" Target="../media/image27.svg"/><Relationship Id="rId11" Type="http://schemas.openxmlformats.org/officeDocument/2006/relationships/image" Target="../media/image9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svg"/><Relationship Id="rId40" Type="http://schemas.openxmlformats.org/officeDocument/2006/relationships/image" Target="../media/image38.svg"/><Relationship Id="rId45" Type="http://schemas.openxmlformats.org/officeDocument/2006/relationships/image" Target="../media/image43.svg"/><Relationship Id="rId53" Type="http://schemas.openxmlformats.org/officeDocument/2006/relationships/image" Target="../media/image51.svg"/><Relationship Id="rId58" Type="http://schemas.openxmlformats.org/officeDocument/2006/relationships/image" Target="../media/image56.png"/><Relationship Id="rId5" Type="http://schemas.openxmlformats.org/officeDocument/2006/relationships/image" Target="../media/image3.svg"/><Relationship Id="rId19" Type="http://schemas.openxmlformats.org/officeDocument/2006/relationships/image" Target="../media/image17.sv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svg"/><Relationship Id="rId30" Type="http://schemas.openxmlformats.org/officeDocument/2006/relationships/image" Target="../media/image28.svg"/><Relationship Id="rId35" Type="http://schemas.openxmlformats.org/officeDocument/2006/relationships/image" Target="../media/image33.svg"/><Relationship Id="rId43" Type="http://schemas.openxmlformats.org/officeDocument/2006/relationships/image" Target="../media/image41.svg"/><Relationship Id="rId48" Type="http://schemas.openxmlformats.org/officeDocument/2006/relationships/image" Target="../media/image46.svg"/><Relationship Id="rId56" Type="http://schemas.openxmlformats.org/officeDocument/2006/relationships/image" Target="../media/image54.svg"/><Relationship Id="rId8" Type="http://schemas.openxmlformats.org/officeDocument/2006/relationships/image" Target="../media/image6.svg"/><Relationship Id="rId51" Type="http://schemas.openxmlformats.org/officeDocument/2006/relationships/image" Target="../media/image49.svg"/><Relationship Id="rId3" Type="http://schemas.openxmlformats.org/officeDocument/2006/relationships/image" Target="../media/image1.sv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33" Type="http://schemas.openxmlformats.org/officeDocument/2006/relationships/image" Target="../media/image31.svg"/><Relationship Id="rId38" Type="http://schemas.openxmlformats.org/officeDocument/2006/relationships/image" Target="../media/image36.svg"/><Relationship Id="rId46" Type="http://schemas.openxmlformats.org/officeDocument/2006/relationships/image" Target="../media/image44.svg"/><Relationship Id="rId20" Type="http://schemas.openxmlformats.org/officeDocument/2006/relationships/image" Target="../media/image18.svg"/><Relationship Id="rId41" Type="http://schemas.openxmlformats.org/officeDocument/2006/relationships/image" Target="../media/image39.svg"/><Relationship Id="rId54" Type="http://schemas.openxmlformats.org/officeDocument/2006/relationships/image" Target="../media/image5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49" Type="http://schemas.openxmlformats.org/officeDocument/2006/relationships/image" Target="../media/image47.svg"/><Relationship Id="rId57" Type="http://schemas.openxmlformats.org/officeDocument/2006/relationships/image" Target="../media/image55.png"/><Relationship Id="rId10" Type="http://schemas.openxmlformats.org/officeDocument/2006/relationships/image" Target="../media/image8.svg"/><Relationship Id="rId31" Type="http://schemas.openxmlformats.org/officeDocument/2006/relationships/image" Target="../media/image29.svg"/><Relationship Id="rId44" Type="http://schemas.openxmlformats.org/officeDocument/2006/relationships/image" Target="../media/image42.svg"/><Relationship Id="rId52" Type="http://schemas.openxmlformats.org/officeDocument/2006/relationships/image" Target="../media/image5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23"/>
          <p:cNvSpPr/>
          <p:nvPr/>
        </p:nvSpPr>
        <p:spPr>
          <a:xfrm>
            <a:off x="1847088" y="1005840"/>
            <a:ext cx="8961120" cy="5650990"/>
          </a:xfrm>
          <a:prstGeom prst="roundRect">
            <a:avLst>
              <a:gd name="adj" fmla="val 1240"/>
            </a:avLst>
          </a:prstGeom>
          <a:solidFill>
            <a:srgbClr val="FFFFFF"/>
          </a:solidFill>
          <a:ln w="12700">
            <a:solidFill>
              <a:srgbClr val="07125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" name="Text 0"/>
          <p:cNvSpPr/>
          <p:nvPr/>
        </p:nvSpPr>
        <p:spPr>
          <a:xfrm>
            <a:off x="274320" y="109728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AWS Architecture Blueprint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283464" y="530352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2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AI-Native Banking and Lending Servicing on Amazon Connect</a:t>
            </a:r>
            <a:endParaRPr lang="en-US" sz="1220" dirty="0"/>
          </a:p>
        </p:txBody>
      </p:sp>
      <p:sp>
        <p:nvSpPr>
          <p:cNvPr id="4" name="Shape 2"/>
          <p:cNvSpPr/>
          <p:nvPr/>
        </p:nvSpPr>
        <p:spPr>
          <a:xfrm>
            <a:off x="6364224" y="512064"/>
            <a:ext cx="2377440" cy="310896"/>
          </a:xfrm>
          <a:prstGeom prst="roundRect">
            <a:avLst>
              <a:gd name="adj" fmla="val 17647"/>
            </a:avLst>
          </a:prstGeom>
          <a:solidFill>
            <a:srgbClr val="D91473"/>
          </a:solidFill>
          <a:ln w="12700">
            <a:solidFill>
              <a:srgbClr val="D914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6492240" y="576072"/>
            <a:ext cx="212140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9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End-State Reference Architecture</a:t>
            </a:r>
            <a:endParaRPr lang="en-US" sz="890" dirty="0"/>
          </a:p>
        </p:txBody>
      </p:sp>
      <p:sp>
        <p:nvSpPr>
          <p:cNvPr id="10" name="Shape 8"/>
          <p:cNvSpPr/>
          <p:nvPr/>
        </p:nvSpPr>
        <p:spPr>
          <a:xfrm>
            <a:off x="182880" y="1005840"/>
            <a:ext cx="1444752" cy="6995160"/>
          </a:xfrm>
          <a:prstGeom prst="roundRect">
            <a:avLst>
              <a:gd name="adj" fmla="val 5063"/>
            </a:avLst>
          </a:prstGeom>
          <a:solidFill>
            <a:srgbClr val="FFFFFF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hape 9"/>
          <p:cNvSpPr/>
          <p:nvPr/>
        </p:nvSpPr>
        <p:spPr>
          <a:xfrm>
            <a:off x="182880" y="1005840"/>
            <a:ext cx="1444752" cy="621792"/>
          </a:xfrm>
          <a:prstGeom prst="round2SameRect">
            <a:avLst/>
          </a:prstGeom>
          <a:solidFill>
            <a:srgbClr val="1D86FF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292608" y="1088136"/>
            <a:ext cx="1225296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8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Channels &amp;</a:t>
            </a:r>
            <a:endParaRPr lang="en-US" sz="1080" dirty="0"/>
          </a:p>
          <a:p>
            <a:pPr marL="0" indent="0" algn="ctr">
              <a:buNone/>
            </a:pPr>
            <a:r>
              <a:rPr lang="en-US" sz="108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Workforce</a:t>
            </a:r>
            <a:endParaRPr lang="en-US" sz="108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0040" y="1984248"/>
            <a:ext cx="274320" cy="27432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672592" y="1982216"/>
            <a:ext cx="914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Voice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320040" y="2359152"/>
            <a:ext cx="1170432" cy="0"/>
          </a:xfrm>
          <a:prstGeom prst="line">
            <a:avLst/>
          </a:prstGeom>
          <a:noFill/>
          <a:ln w="889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040" y="2880360"/>
            <a:ext cx="274320" cy="27432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72592" y="2878328"/>
            <a:ext cx="914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Chat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320040" y="3255264"/>
            <a:ext cx="1170432" cy="0"/>
          </a:xfrm>
          <a:prstGeom prst="line">
            <a:avLst/>
          </a:prstGeom>
          <a:noFill/>
          <a:ln w="889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0040" y="3776472"/>
            <a:ext cx="274320" cy="27432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72592" y="3774440"/>
            <a:ext cx="914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Messaging /</a:t>
            </a:r>
            <a:endParaRPr lang="en-US" sz="1000" dirty="0"/>
          </a:p>
          <a:p>
            <a:pPr marL="0" indent="0" algn="l">
              <a:buNone/>
            </a:pPr>
            <a:r>
              <a:rPr lang="en-US" sz="10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SMS</a:t>
            </a:r>
            <a:endParaRPr lang="en-US" sz="1000" dirty="0"/>
          </a:p>
        </p:txBody>
      </p:sp>
      <p:sp>
        <p:nvSpPr>
          <p:cNvPr id="21" name="Shape 16"/>
          <p:cNvSpPr/>
          <p:nvPr/>
        </p:nvSpPr>
        <p:spPr>
          <a:xfrm>
            <a:off x="320040" y="4151376"/>
            <a:ext cx="1170432" cy="0"/>
          </a:xfrm>
          <a:prstGeom prst="line">
            <a:avLst/>
          </a:prstGeom>
          <a:noFill/>
          <a:ln w="889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0040" y="4672584"/>
            <a:ext cx="274320" cy="27432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72592" y="4670552"/>
            <a:ext cx="914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Email</a:t>
            </a:r>
            <a:endParaRPr lang="en-US" sz="1000" dirty="0"/>
          </a:p>
        </p:txBody>
      </p:sp>
      <p:sp>
        <p:nvSpPr>
          <p:cNvPr id="24" name="Shape 18"/>
          <p:cNvSpPr/>
          <p:nvPr/>
        </p:nvSpPr>
        <p:spPr>
          <a:xfrm>
            <a:off x="320040" y="5047488"/>
            <a:ext cx="1170432" cy="0"/>
          </a:xfrm>
          <a:prstGeom prst="line">
            <a:avLst/>
          </a:prstGeom>
          <a:noFill/>
          <a:ln w="889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0040" y="5568696"/>
            <a:ext cx="274320" cy="27432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72592" y="5566664"/>
            <a:ext cx="914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Web / Mobile</a:t>
            </a:r>
            <a:endParaRPr lang="en-US" sz="1000" dirty="0"/>
          </a:p>
        </p:txBody>
      </p:sp>
      <p:sp>
        <p:nvSpPr>
          <p:cNvPr id="27" name="Shape 20"/>
          <p:cNvSpPr/>
          <p:nvPr/>
        </p:nvSpPr>
        <p:spPr>
          <a:xfrm>
            <a:off x="320040" y="5943600"/>
            <a:ext cx="1170432" cy="0"/>
          </a:xfrm>
          <a:prstGeom prst="line">
            <a:avLst/>
          </a:prstGeom>
          <a:noFill/>
          <a:ln w="889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040" y="6464808"/>
            <a:ext cx="274320" cy="274320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672592" y="6462776"/>
            <a:ext cx="914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Agents /</a:t>
            </a:r>
            <a:endParaRPr lang="en-US" sz="1000" dirty="0"/>
          </a:p>
          <a:p>
            <a:pPr marL="0" indent="0" algn="l">
              <a:buNone/>
            </a:pPr>
            <a:r>
              <a:rPr lang="en-US" sz="10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Specialists</a:t>
            </a:r>
            <a:endParaRPr lang="en-US" sz="1000" dirty="0"/>
          </a:p>
        </p:txBody>
      </p:sp>
      <p:sp>
        <p:nvSpPr>
          <p:cNvPr id="30" name="Shape 22"/>
          <p:cNvSpPr/>
          <p:nvPr/>
        </p:nvSpPr>
        <p:spPr>
          <a:xfrm>
            <a:off x="1627632" y="3611880"/>
            <a:ext cx="219456" cy="0"/>
          </a:xfrm>
          <a:prstGeom prst="line">
            <a:avLst/>
          </a:prstGeom>
          <a:noFill/>
          <a:ln w="19050">
            <a:solidFill>
              <a:srgbClr val="1D86FF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32" name="Shape 24"/>
          <p:cNvSpPr/>
          <p:nvPr/>
        </p:nvSpPr>
        <p:spPr>
          <a:xfrm>
            <a:off x="1847088" y="1005840"/>
            <a:ext cx="8961120" cy="438912"/>
          </a:xfrm>
          <a:prstGeom prst="round2SameRect">
            <a:avLst/>
          </a:prstGeom>
          <a:solidFill>
            <a:srgbClr val="07125E"/>
          </a:solidFill>
          <a:ln w="12700">
            <a:solidFill>
              <a:srgbClr val="07125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Text 25"/>
          <p:cNvSpPr/>
          <p:nvPr/>
        </p:nvSpPr>
        <p:spPr>
          <a:xfrm>
            <a:off x="2029968" y="1078992"/>
            <a:ext cx="45720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aws</a:t>
            </a:r>
            <a:endParaRPr lang="en-US" sz="1400" dirty="0"/>
          </a:p>
        </p:txBody>
      </p:sp>
      <p:sp>
        <p:nvSpPr>
          <p:cNvPr id="34" name="Text 26"/>
          <p:cNvSpPr/>
          <p:nvPr/>
        </p:nvSpPr>
        <p:spPr>
          <a:xfrm>
            <a:off x="2990088" y="1078992"/>
            <a:ext cx="6492240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2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AWS Cloud / Customer AWS Environment</a:t>
            </a:r>
            <a:endParaRPr lang="en-US" sz="1020" dirty="0"/>
          </a:p>
        </p:txBody>
      </p:sp>
      <p:sp>
        <p:nvSpPr>
          <p:cNvPr id="35" name="Shape 27"/>
          <p:cNvSpPr/>
          <p:nvPr/>
        </p:nvSpPr>
        <p:spPr>
          <a:xfrm>
            <a:off x="1993392" y="1572768"/>
            <a:ext cx="8650224" cy="932688"/>
          </a:xfrm>
          <a:prstGeom prst="roundRect">
            <a:avLst>
              <a:gd name="adj" fmla="val 7843"/>
            </a:avLst>
          </a:prstGeom>
          <a:solidFill>
            <a:srgbClr val="F5FAFF"/>
          </a:solidFill>
          <a:ln w="12700">
            <a:solidFill>
              <a:srgbClr val="ADCFFF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36" name="Shape 28"/>
          <p:cNvSpPr/>
          <p:nvPr/>
        </p:nvSpPr>
        <p:spPr>
          <a:xfrm>
            <a:off x="1993392" y="1572768"/>
            <a:ext cx="658368" cy="932688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38" name="Text 29"/>
          <p:cNvSpPr/>
          <p:nvPr/>
        </p:nvSpPr>
        <p:spPr>
          <a:xfrm>
            <a:off x="2770632" y="1645920"/>
            <a:ext cx="77358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1D86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A. Amazon Connect Customer</a:t>
            </a:r>
            <a:endParaRPr lang="en-US" sz="1100" dirty="0"/>
          </a:p>
        </p:txBody>
      </p:sp>
      <p:sp>
        <p:nvSpPr>
          <p:cNvPr id="39" name="Shape 30"/>
          <p:cNvSpPr/>
          <p:nvPr/>
        </p:nvSpPr>
        <p:spPr>
          <a:xfrm>
            <a:off x="2816352" y="1938528"/>
            <a:ext cx="976122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40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62072" y="2052828"/>
            <a:ext cx="155448" cy="155448"/>
          </a:xfrm>
          <a:prstGeom prst="rect">
            <a:avLst/>
          </a:prstGeom>
        </p:spPr>
      </p:pic>
      <p:sp>
        <p:nvSpPr>
          <p:cNvPr id="41" name="Text 31"/>
          <p:cNvSpPr/>
          <p:nvPr/>
        </p:nvSpPr>
        <p:spPr>
          <a:xfrm>
            <a:off x="3044952" y="1956816"/>
            <a:ext cx="684530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Omnichannel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Engagement</a:t>
            </a:r>
            <a:endParaRPr lang="en-US" sz="800" dirty="0"/>
          </a:p>
        </p:txBody>
      </p:sp>
      <p:sp>
        <p:nvSpPr>
          <p:cNvPr id="42" name="Shape 32"/>
          <p:cNvSpPr/>
          <p:nvPr/>
        </p:nvSpPr>
        <p:spPr>
          <a:xfrm>
            <a:off x="3848354" y="1938528"/>
            <a:ext cx="814273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43" name="Image 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894074" y="2052828"/>
            <a:ext cx="155448" cy="155448"/>
          </a:xfrm>
          <a:prstGeom prst="rect">
            <a:avLst/>
          </a:prstGeom>
        </p:spPr>
      </p:pic>
      <p:sp>
        <p:nvSpPr>
          <p:cNvPr id="44" name="Text 33"/>
          <p:cNvSpPr/>
          <p:nvPr/>
        </p:nvSpPr>
        <p:spPr>
          <a:xfrm>
            <a:off x="4076954" y="1956816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Routing</a:t>
            </a:r>
            <a:endParaRPr lang="en-US" sz="800" dirty="0"/>
          </a:p>
        </p:txBody>
      </p:sp>
      <p:sp>
        <p:nvSpPr>
          <p:cNvPr id="45" name="Shape 34"/>
          <p:cNvSpPr/>
          <p:nvPr/>
        </p:nvSpPr>
        <p:spPr>
          <a:xfrm>
            <a:off x="4768596" y="1938528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46" name="Image 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14316" y="2052828"/>
            <a:ext cx="155448" cy="155448"/>
          </a:xfrm>
          <a:prstGeom prst="rect">
            <a:avLst/>
          </a:prstGeom>
        </p:spPr>
      </p:pic>
      <p:sp>
        <p:nvSpPr>
          <p:cNvPr id="47" name="Text 35"/>
          <p:cNvSpPr/>
          <p:nvPr/>
        </p:nvSpPr>
        <p:spPr>
          <a:xfrm>
            <a:off x="4997196" y="1956816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AI Self-Service</a:t>
            </a:r>
            <a:endParaRPr lang="en-US" sz="800" dirty="0"/>
          </a:p>
        </p:txBody>
      </p:sp>
      <p:sp>
        <p:nvSpPr>
          <p:cNvPr id="48" name="Shape 36"/>
          <p:cNvSpPr/>
          <p:nvPr/>
        </p:nvSpPr>
        <p:spPr>
          <a:xfrm>
            <a:off x="5744718" y="1938528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49" name="Image 1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90438" y="2052828"/>
            <a:ext cx="155448" cy="155448"/>
          </a:xfrm>
          <a:prstGeom prst="rect">
            <a:avLst/>
          </a:prstGeom>
        </p:spPr>
      </p:pic>
      <p:sp>
        <p:nvSpPr>
          <p:cNvPr id="50" name="Text 37"/>
          <p:cNvSpPr/>
          <p:nvPr/>
        </p:nvSpPr>
        <p:spPr>
          <a:xfrm>
            <a:off x="5973318" y="1956816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Agent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Workspace</a:t>
            </a:r>
            <a:endParaRPr lang="en-US" sz="800" dirty="0"/>
          </a:p>
        </p:txBody>
      </p:sp>
      <p:sp>
        <p:nvSpPr>
          <p:cNvPr id="51" name="Shape 38"/>
          <p:cNvSpPr/>
          <p:nvPr/>
        </p:nvSpPr>
        <p:spPr>
          <a:xfrm>
            <a:off x="6720840" y="1938528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52" name="Image 1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66560" y="2052828"/>
            <a:ext cx="155448" cy="155448"/>
          </a:xfrm>
          <a:prstGeom prst="rect">
            <a:avLst/>
          </a:prstGeom>
        </p:spPr>
      </p:pic>
      <p:sp>
        <p:nvSpPr>
          <p:cNvPr id="53" name="Text 39"/>
          <p:cNvSpPr/>
          <p:nvPr/>
        </p:nvSpPr>
        <p:spPr>
          <a:xfrm>
            <a:off x="6949440" y="1956816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Cases</a:t>
            </a:r>
            <a:endParaRPr lang="en-US" sz="800" dirty="0"/>
          </a:p>
        </p:txBody>
      </p:sp>
      <p:sp>
        <p:nvSpPr>
          <p:cNvPr id="54" name="Shape 40"/>
          <p:cNvSpPr/>
          <p:nvPr/>
        </p:nvSpPr>
        <p:spPr>
          <a:xfrm>
            <a:off x="7696962" y="1938528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55" name="Image 1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42682" y="2052828"/>
            <a:ext cx="155448" cy="155448"/>
          </a:xfrm>
          <a:prstGeom prst="rect">
            <a:avLst/>
          </a:prstGeom>
        </p:spPr>
      </p:pic>
      <p:sp>
        <p:nvSpPr>
          <p:cNvPr id="56" name="Text 41"/>
          <p:cNvSpPr/>
          <p:nvPr/>
        </p:nvSpPr>
        <p:spPr>
          <a:xfrm>
            <a:off x="7925562" y="1956816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Tasks</a:t>
            </a:r>
            <a:endParaRPr lang="en-US" sz="800" dirty="0"/>
          </a:p>
        </p:txBody>
      </p:sp>
      <p:sp>
        <p:nvSpPr>
          <p:cNvPr id="57" name="Shape 42"/>
          <p:cNvSpPr/>
          <p:nvPr/>
        </p:nvSpPr>
        <p:spPr>
          <a:xfrm>
            <a:off x="8673084" y="1938528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58" name="Image 1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718804" y="2052828"/>
            <a:ext cx="155448" cy="155448"/>
          </a:xfrm>
          <a:prstGeom prst="rect">
            <a:avLst/>
          </a:prstGeom>
        </p:spPr>
      </p:pic>
      <p:sp>
        <p:nvSpPr>
          <p:cNvPr id="59" name="Text 43"/>
          <p:cNvSpPr/>
          <p:nvPr/>
        </p:nvSpPr>
        <p:spPr>
          <a:xfrm>
            <a:off x="8901684" y="1956816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Customer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Profiles</a:t>
            </a:r>
            <a:endParaRPr lang="en-US" sz="800" dirty="0"/>
          </a:p>
        </p:txBody>
      </p:sp>
      <p:sp>
        <p:nvSpPr>
          <p:cNvPr id="60" name="Shape 44"/>
          <p:cNvSpPr/>
          <p:nvPr/>
        </p:nvSpPr>
        <p:spPr>
          <a:xfrm>
            <a:off x="9649206" y="1938528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61" name="Image 1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694926" y="2052828"/>
            <a:ext cx="155448" cy="155448"/>
          </a:xfrm>
          <a:prstGeom prst="rect">
            <a:avLst/>
          </a:prstGeom>
        </p:spPr>
      </p:pic>
      <p:sp>
        <p:nvSpPr>
          <p:cNvPr id="62" name="Text 45"/>
          <p:cNvSpPr/>
          <p:nvPr/>
        </p:nvSpPr>
        <p:spPr>
          <a:xfrm>
            <a:off x="9877806" y="1956816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Contact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Lens</a:t>
            </a:r>
            <a:endParaRPr lang="en-US" sz="800" dirty="0"/>
          </a:p>
        </p:txBody>
      </p:sp>
      <p:sp>
        <p:nvSpPr>
          <p:cNvPr id="63" name="Shape 46"/>
          <p:cNvSpPr/>
          <p:nvPr/>
        </p:nvSpPr>
        <p:spPr>
          <a:xfrm>
            <a:off x="1993392" y="2839974"/>
            <a:ext cx="8650224" cy="932688"/>
          </a:xfrm>
          <a:prstGeom prst="roundRect">
            <a:avLst>
              <a:gd name="adj" fmla="val 7843"/>
            </a:avLst>
          </a:prstGeom>
          <a:solidFill>
            <a:srgbClr val="EDE7FF"/>
          </a:solidFill>
          <a:ln w="12700">
            <a:solidFill>
              <a:srgbClr val="C3B5F9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4" name="Shape 47"/>
          <p:cNvSpPr/>
          <p:nvPr/>
        </p:nvSpPr>
        <p:spPr>
          <a:xfrm>
            <a:off x="1993392" y="2839974"/>
            <a:ext cx="658368" cy="932688"/>
          </a:xfrm>
          <a:prstGeom prst="roundRect">
            <a:avLst/>
          </a:prstGeom>
          <a:solidFill>
            <a:srgbClr val="6835E5"/>
          </a:solidFill>
          <a:ln w="12700">
            <a:solidFill>
              <a:srgbClr val="6835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6" name="Text 48"/>
          <p:cNvSpPr/>
          <p:nvPr/>
        </p:nvSpPr>
        <p:spPr>
          <a:xfrm>
            <a:off x="2770632" y="2913126"/>
            <a:ext cx="77358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835E5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B. AI &amp; Journey Orchestration</a:t>
            </a:r>
            <a:endParaRPr lang="en-US" sz="1100" dirty="0"/>
          </a:p>
        </p:txBody>
      </p:sp>
      <p:sp>
        <p:nvSpPr>
          <p:cNvPr id="67" name="Shape 49"/>
          <p:cNvSpPr/>
          <p:nvPr/>
        </p:nvSpPr>
        <p:spPr>
          <a:xfrm>
            <a:off x="2816352" y="3205734"/>
            <a:ext cx="1488643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68" name="Image 1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862072" y="3320034"/>
            <a:ext cx="155448" cy="155448"/>
          </a:xfrm>
          <a:prstGeom prst="rect">
            <a:avLst/>
          </a:prstGeom>
        </p:spPr>
      </p:pic>
      <p:sp>
        <p:nvSpPr>
          <p:cNvPr id="69" name="Text 50"/>
          <p:cNvSpPr/>
          <p:nvPr/>
        </p:nvSpPr>
        <p:spPr>
          <a:xfrm>
            <a:off x="3044952" y="3224022"/>
            <a:ext cx="1223467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Connect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AI Agents</a:t>
            </a:r>
            <a:endParaRPr lang="en-US" sz="800" dirty="0"/>
          </a:p>
        </p:txBody>
      </p:sp>
      <p:sp>
        <p:nvSpPr>
          <p:cNvPr id="70" name="Shape 51"/>
          <p:cNvSpPr/>
          <p:nvPr/>
        </p:nvSpPr>
        <p:spPr>
          <a:xfrm>
            <a:off x="4378147" y="3205734"/>
            <a:ext cx="1488643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71" name="Image 1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423867" y="3320034"/>
            <a:ext cx="155448" cy="155448"/>
          </a:xfrm>
          <a:prstGeom prst="rect">
            <a:avLst/>
          </a:prstGeom>
        </p:spPr>
      </p:pic>
      <p:sp>
        <p:nvSpPr>
          <p:cNvPr id="72" name="Text 52"/>
          <p:cNvSpPr/>
          <p:nvPr/>
        </p:nvSpPr>
        <p:spPr>
          <a:xfrm>
            <a:off x="4606747" y="3224022"/>
            <a:ext cx="1223467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Amazon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Bedrock</a:t>
            </a:r>
            <a:endParaRPr lang="en-US" sz="800" dirty="0"/>
          </a:p>
        </p:txBody>
      </p:sp>
      <p:sp>
        <p:nvSpPr>
          <p:cNvPr id="73" name="Shape 53"/>
          <p:cNvSpPr/>
          <p:nvPr/>
        </p:nvSpPr>
        <p:spPr>
          <a:xfrm>
            <a:off x="5939942" y="3205734"/>
            <a:ext cx="1488643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74" name="Image 1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985662" y="3320034"/>
            <a:ext cx="155448" cy="155448"/>
          </a:xfrm>
          <a:prstGeom prst="rect">
            <a:avLst/>
          </a:prstGeom>
        </p:spPr>
      </p:pic>
      <p:sp>
        <p:nvSpPr>
          <p:cNvPr id="75" name="Text 54"/>
          <p:cNvSpPr/>
          <p:nvPr/>
        </p:nvSpPr>
        <p:spPr>
          <a:xfrm>
            <a:off x="6168542" y="3224022"/>
            <a:ext cx="1223467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Bedrock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AgentCore</a:t>
            </a:r>
            <a:endParaRPr lang="en-US" sz="800" dirty="0"/>
          </a:p>
        </p:txBody>
      </p:sp>
      <p:sp>
        <p:nvSpPr>
          <p:cNvPr id="76" name="Shape 55"/>
          <p:cNvSpPr/>
          <p:nvPr/>
        </p:nvSpPr>
        <p:spPr>
          <a:xfrm>
            <a:off x="7501738" y="3205734"/>
            <a:ext cx="1488643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77" name="Image 1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547458" y="3320034"/>
            <a:ext cx="155448" cy="155448"/>
          </a:xfrm>
          <a:prstGeom prst="rect">
            <a:avLst/>
          </a:prstGeom>
        </p:spPr>
      </p:pic>
      <p:sp>
        <p:nvSpPr>
          <p:cNvPr id="78" name="Text 56"/>
          <p:cNvSpPr/>
          <p:nvPr/>
        </p:nvSpPr>
        <p:spPr>
          <a:xfrm>
            <a:off x="7730338" y="3224022"/>
            <a:ext cx="1223467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Knowledge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Bases</a:t>
            </a:r>
            <a:endParaRPr lang="en-US" sz="800" dirty="0"/>
          </a:p>
        </p:txBody>
      </p:sp>
      <p:sp>
        <p:nvSpPr>
          <p:cNvPr id="79" name="Shape 57"/>
          <p:cNvSpPr/>
          <p:nvPr/>
        </p:nvSpPr>
        <p:spPr>
          <a:xfrm>
            <a:off x="9063533" y="3205734"/>
            <a:ext cx="1488643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 dirty="0"/>
          </a:p>
        </p:txBody>
      </p:sp>
      <p:pic>
        <p:nvPicPr>
          <p:cNvPr id="80" name="Image 2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109253" y="3320034"/>
            <a:ext cx="155448" cy="155448"/>
          </a:xfrm>
          <a:prstGeom prst="rect">
            <a:avLst/>
          </a:prstGeom>
        </p:spPr>
      </p:pic>
      <p:sp>
        <p:nvSpPr>
          <p:cNvPr id="81" name="Text 58"/>
          <p:cNvSpPr/>
          <p:nvPr/>
        </p:nvSpPr>
        <p:spPr>
          <a:xfrm>
            <a:off x="9292133" y="3224022"/>
            <a:ext cx="1223467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Guardrails</a:t>
            </a:r>
            <a:endParaRPr lang="en-US" sz="800" dirty="0"/>
          </a:p>
        </p:txBody>
      </p:sp>
      <p:sp>
        <p:nvSpPr>
          <p:cNvPr id="82" name="Shape 59"/>
          <p:cNvSpPr/>
          <p:nvPr/>
        </p:nvSpPr>
        <p:spPr>
          <a:xfrm>
            <a:off x="1993392" y="4094480"/>
            <a:ext cx="8650224" cy="932688"/>
          </a:xfrm>
          <a:prstGeom prst="roundRect">
            <a:avLst>
              <a:gd name="adj" fmla="val 7843"/>
            </a:avLst>
          </a:prstGeom>
          <a:solidFill>
            <a:srgbClr val="FFF0F7"/>
          </a:solidFill>
          <a:ln w="12700">
            <a:solidFill>
              <a:srgbClr val="F1BDD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83" name="Shape 60"/>
          <p:cNvSpPr/>
          <p:nvPr/>
        </p:nvSpPr>
        <p:spPr>
          <a:xfrm>
            <a:off x="1993392" y="4094480"/>
            <a:ext cx="658368" cy="932688"/>
          </a:xfrm>
          <a:prstGeom prst="roundRect">
            <a:avLst/>
          </a:prstGeom>
          <a:solidFill>
            <a:srgbClr val="D91473"/>
          </a:solidFill>
          <a:ln w="12700">
            <a:solidFill>
              <a:srgbClr val="D91473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85" name="Text 61"/>
          <p:cNvSpPr/>
          <p:nvPr/>
        </p:nvSpPr>
        <p:spPr>
          <a:xfrm>
            <a:off x="2770632" y="4167632"/>
            <a:ext cx="77358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D9147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C. Resolution &amp; Execution Services</a:t>
            </a:r>
            <a:endParaRPr lang="en-US" sz="1100" dirty="0"/>
          </a:p>
        </p:txBody>
      </p:sp>
      <p:sp>
        <p:nvSpPr>
          <p:cNvPr id="86" name="Shape 62"/>
          <p:cNvSpPr/>
          <p:nvPr/>
        </p:nvSpPr>
        <p:spPr>
          <a:xfrm>
            <a:off x="2816352" y="4460240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87" name="Image 2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862072" y="4574540"/>
            <a:ext cx="155448" cy="155448"/>
          </a:xfrm>
          <a:prstGeom prst="rect">
            <a:avLst/>
          </a:prstGeom>
        </p:spPr>
      </p:pic>
      <p:sp>
        <p:nvSpPr>
          <p:cNvPr id="88" name="Text 63"/>
          <p:cNvSpPr/>
          <p:nvPr/>
        </p:nvSpPr>
        <p:spPr>
          <a:xfrm>
            <a:off x="3044952" y="4478528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ID&amp;V</a:t>
            </a:r>
            <a:endParaRPr lang="en-US" sz="800" dirty="0"/>
          </a:p>
        </p:txBody>
      </p:sp>
      <p:sp>
        <p:nvSpPr>
          <p:cNvPr id="89" name="Shape 64"/>
          <p:cNvSpPr/>
          <p:nvPr/>
        </p:nvSpPr>
        <p:spPr>
          <a:xfrm>
            <a:off x="3792474" y="4460240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90" name="Image 2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838194" y="4574540"/>
            <a:ext cx="155448" cy="155448"/>
          </a:xfrm>
          <a:prstGeom prst="rect">
            <a:avLst/>
          </a:prstGeom>
        </p:spPr>
      </p:pic>
      <p:sp>
        <p:nvSpPr>
          <p:cNvPr id="91" name="Text 65"/>
          <p:cNvSpPr/>
          <p:nvPr/>
        </p:nvSpPr>
        <p:spPr>
          <a:xfrm>
            <a:off x="4021074" y="4478528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Context</a:t>
            </a:r>
            <a:endParaRPr lang="en-US" sz="800" dirty="0"/>
          </a:p>
        </p:txBody>
      </p:sp>
      <p:sp>
        <p:nvSpPr>
          <p:cNvPr id="92" name="Shape 66"/>
          <p:cNvSpPr/>
          <p:nvPr/>
        </p:nvSpPr>
        <p:spPr>
          <a:xfrm>
            <a:off x="4768596" y="4460240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93" name="Image 2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814316" y="4574540"/>
            <a:ext cx="155448" cy="155448"/>
          </a:xfrm>
          <a:prstGeom prst="rect">
            <a:avLst/>
          </a:prstGeom>
        </p:spPr>
      </p:pic>
      <p:sp>
        <p:nvSpPr>
          <p:cNvPr id="94" name="Text 67"/>
          <p:cNvSpPr/>
          <p:nvPr/>
        </p:nvSpPr>
        <p:spPr>
          <a:xfrm>
            <a:off x="4997196" y="4478528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Eligibility /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Decisioning</a:t>
            </a:r>
            <a:endParaRPr lang="en-US" sz="800" dirty="0"/>
          </a:p>
        </p:txBody>
      </p:sp>
      <p:sp>
        <p:nvSpPr>
          <p:cNvPr id="95" name="Shape 68"/>
          <p:cNvSpPr/>
          <p:nvPr/>
        </p:nvSpPr>
        <p:spPr>
          <a:xfrm>
            <a:off x="5744718" y="4460240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96" name="Image 2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790438" y="4574540"/>
            <a:ext cx="155448" cy="155448"/>
          </a:xfrm>
          <a:prstGeom prst="rect">
            <a:avLst/>
          </a:prstGeom>
        </p:spPr>
      </p:pic>
      <p:sp>
        <p:nvSpPr>
          <p:cNvPr id="97" name="Text 69"/>
          <p:cNvSpPr/>
          <p:nvPr/>
        </p:nvSpPr>
        <p:spPr>
          <a:xfrm>
            <a:off x="5973318" y="4478528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Workflow</a:t>
            </a:r>
            <a:endParaRPr lang="en-US" sz="800" dirty="0"/>
          </a:p>
        </p:txBody>
      </p:sp>
      <p:sp>
        <p:nvSpPr>
          <p:cNvPr id="98" name="Shape 70"/>
          <p:cNvSpPr/>
          <p:nvPr/>
        </p:nvSpPr>
        <p:spPr>
          <a:xfrm>
            <a:off x="6720840" y="4460240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99" name="Image 2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766560" y="4574540"/>
            <a:ext cx="155448" cy="155448"/>
          </a:xfrm>
          <a:prstGeom prst="rect">
            <a:avLst/>
          </a:prstGeom>
        </p:spPr>
      </p:pic>
      <p:sp>
        <p:nvSpPr>
          <p:cNvPr id="100" name="Text 71"/>
          <p:cNvSpPr/>
          <p:nvPr/>
        </p:nvSpPr>
        <p:spPr>
          <a:xfrm>
            <a:off x="6949440" y="4478528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Servicing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Actions</a:t>
            </a:r>
            <a:endParaRPr lang="en-US" sz="800" dirty="0"/>
          </a:p>
        </p:txBody>
      </p:sp>
      <p:sp>
        <p:nvSpPr>
          <p:cNvPr id="101" name="Shape 72"/>
          <p:cNvSpPr/>
          <p:nvPr/>
        </p:nvSpPr>
        <p:spPr>
          <a:xfrm>
            <a:off x="7696962" y="4460240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02" name="Image 2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742682" y="4574540"/>
            <a:ext cx="155448" cy="155448"/>
          </a:xfrm>
          <a:prstGeom prst="rect">
            <a:avLst/>
          </a:prstGeom>
        </p:spPr>
      </p:pic>
      <p:sp>
        <p:nvSpPr>
          <p:cNvPr id="103" name="Text 73"/>
          <p:cNvSpPr/>
          <p:nvPr/>
        </p:nvSpPr>
        <p:spPr>
          <a:xfrm>
            <a:off x="7925562" y="4478528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Fraud /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Risk</a:t>
            </a:r>
            <a:endParaRPr lang="en-US" sz="800" dirty="0"/>
          </a:p>
        </p:txBody>
      </p:sp>
      <p:sp>
        <p:nvSpPr>
          <p:cNvPr id="104" name="Shape 74"/>
          <p:cNvSpPr/>
          <p:nvPr/>
        </p:nvSpPr>
        <p:spPr>
          <a:xfrm>
            <a:off x="8673084" y="4460240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05" name="Image 2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718804" y="4574540"/>
            <a:ext cx="155448" cy="155448"/>
          </a:xfrm>
          <a:prstGeom prst="rect">
            <a:avLst/>
          </a:prstGeom>
        </p:spPr>
      </p:pic>
      <p:sp>
        <p:nvSpPr>
          <p:cNvPr id="106" name="Text 75"/>
          <p:cNvSpPr/>
          <p:nvPr/>
        </p:nvSpPr>
        <p:spPr>
          <a:xfrm>
            <a:off x="8901684" y="4478528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Notifications</a:t>
            </a:r>
            <a:endParaRPr lang="en-US" sz="800" dirty="0"/>
          </a:p>
        </p:txBody>
      </p:sp>
      <p:sp>
        <p:nvSpPr>
          <p:cNvPr id="107" name="Shape 76"/>
          <p:cNvSpPr/>
          <p:nvPr/>
        </p:nvSpPr>
        <p:spPr>
          <a:xfrm>
            <a:off x="9649206" y="4460240"/>
            <a:ext cx="902970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08" name="Image 2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694926" y="4574540"/>
            <a:ext cx="155448" cy="155448"/>
          </a:xfrm>
          <a:prstGeom prst="rect">
            <a:avLst/>
          </a:prstGeom>
        </p:spPr>
      </p:pic>
      <p:sp>
        <p:nvSpPr>
          <p:cNvPr id="109" name="Text 77"/>
          <p:cNvSpPr/>
          <p:nvPr/>
        </p:nvSpPr>
        <p:spPr>
          <a:xfrm>
            <a:off x="9877806" y="4478528"/>
            <a:ext cx="637794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Human Approval /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Exceptions</a:t>
            </a:r>
            <a:endParaRPr lang="en-US" sz="800" dirty="0"/>
          </a:p>
        </p:txBody>
      </p:sp>
      <p:sp>
        <p:nvSpPr>
          <p:cNvPr id="110" name="Shape 78"/>
          <p:cNvSpPr/>
          <p:nvPr/>
        </p:nvSpPr>
        <p:spPr>
          <a:xfrm>
            <a:off x="1993392" y="5342636"/>
            <a:ext cx="8650224" cy="932688"/>
          </a:xfrm>
          <a:prstGeom prst="roundRect">
            <a:avLst>
              <a:gd name="adj" fmla="val 7843"/>
            </a:avLst>
          </a:prstGeom>
          <a:solidFill>
            <a:srgbClr val="EAFBFC"/>
          </a:solidFill>
          <a:ln w="12700">
            <a:solidFill>
              <a:srgbClr val="A2E2E6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11" name="Shape 79"/>
          <p:cNvSpPr/>
          <p:nvPr/>
        </p:nvSpPr>
        <p:spPr>
          <a:xfrm>
            <a:off x="1993392" y="5342636"/>
            <a:ext cx="658368" cy="932688"/>
          </a:xfrm>
          <a:prstGeom prst="roundRect">
            <a:avLst/>
          </a:prstGeom>
          <a:solidFill>
            <a:srgbClr val="008B96"/>
          </a:solidFill>
          <a:ln w="12700">
            <a:solidFill>
              <a:srgbClr val="008B96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13" name="Text 80"/>
          <p:cNvSpPr/>
          <p:nvPr/>
        </p:nvSpPr>
        <p:spPr>
          <a:xfrm>
            <a:off x="2770632" y="5415788"/>
            <a:ext cx="77358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8B9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D. Integration &amp; Data Services</a:t>
            </a:r>
            <a:endParaRPr lang="en-US" sz="1100" dirty="0"/>
          </a:p>
        </p:txBody>
      </p:sp>
      <p:sp>
        <p:nvSpPr>
          <p:cNvPr id="114" name="Shape 81"/>
          <p:cNvSpPr/>
          <p:nvPr/>
        </p:nvSpPr>
        <p:spPr>
          <a:xfrm>
            <a:off x="2816352" y="5708396"/>
            <a:ext cx="1228344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15" name="Image 3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862072" y="5822696"/>
            <a:ext cx="155448" cy="155448"/>
          </a:xfrm>
          <a:prstGeom prst="rect">
            <a:avLst/>
          </a:prstGeom>
        </p:spPr>
      </p:pic>
      <p:sp>
        <p:nvSpPr>
          <p:cNvPr id="116" name="Text 82"/>
          <p:cNvSpPr/>
          <p:nvPr/>
        </p:nvSpPr>
        <p:spPr>
          <a:xfrm>
            <a:off x="3044952" y="5726684"/>
            <a:ext cx="963168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AWS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Lambda</a:t>
            </a:r>
            <a:endParaRPr lang="en-US" sz="800" dirty="0"/>
          </a:p>
        </p:txBody>
      </p:sp>
      <p:sp>
        <p:nvSpPr>
          <p:cNvPr id="117" name="Shape 83"/>
          <p:cNvSpPr/>
          <p:nvPr/>
        </p:nvSpPr>
        <p:spPr>
          <a:xfrm>
            <a:off x="4117848" y="5708396"/>
            <a:ext cx="1228344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18" name="Image 3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163568" y="5822696"/>
            <a:ext cx="155448" cy="155448"/>
          </a:xfrm>
          <a:prstGeom prst="rect">
            <a:avLst/>
          </a:prstGeom>
        </p:spPr>
      </p:pic>
      <p:sp>
        <p:nvSpPr>
          <p:cNvPr id="119" name="Text 84"/>
          <p:cNvSpPr/>
          <p:nvPr/>
        </p:nvSpPr>
        <p:spPr>
          <a:xfrm>
            <a:off x="4346448" y="5726684"/>
            <a:ext cx="963168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API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Gateway</a:t>
            </a:r>
            <a:endParaRPr lang="en-US" sz="800" dirty="0"/>
          </a:p>
        </p:txBody>
      </p:sp>
      <p:sp>
        <p:nvSpPr>
          <p:cNvPr id="120" name="Shape 85"/>
          <p:cNvSpPr/>
          <p:nvPr/>
        </p:nvSpPr>
        <p:spPr>
          <a:xfrm>
            <a:off x="5419344" y="5708396"/>
            <a:ext cx="1228344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21" name="Image 3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465064" y="5822696"/>
            <a:ext cx="155448" cy="155448"/>
          </a:xfrm>
          <a:prstGeom prst="rect">
            <a:avLst/>
          </a:prstGeom>
        </p:spPr>
      </p:pic>
      <p:sp>
        <p:nvSpPr>
          <p:cNvPr id="122" name="Text 86"/>
          <p:cNvSpPr/>
          <p:nvPr/>
        </p:nvSpPr>
        <p:spPr>
          <a:xfrm>
            <a:off x="5647944" y="5726684"/>
            <a:ext cx="963168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Step Functions /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EventBridge</a:t>
            </a:r>
            <a:endParaRPr lang="en-US" sz="800" dirty="0"/>
          </a:p>
        </p:txBody>
      </p:sp>
      <p:sp>
        <p:nvSpPr>
          <p:cNvPr id="123" name="Shape 87"/>
          <p:cNvSpPr/>
          <p:nvPr/>
        </p:nvSpPr>
        <p:spPr>
          <a:xfrm>
            <a:off x="6720840" y="5708396"/>
            <a:ext cx="1228344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24" name="Image 3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766560" y="5822696"/>
            <a:ext cx="155448" cy="155448"/>
          </a:xfrm>
          <a:prstGeom prst="rect">
            <a:avLst/>
          </a:prstGeom>
        </p:spPr>
      </p:pic>
      <p:sp>
        <p:nvSpPr>
          <p:cNvPr id="125" name="Text 88"/>
          <p:cNvSpPr/>
          <p:nvPr/>
        </p:nvSpPr>
        <p:spPr>
          <a:xfrm>
            <a:off x="6949440" y="5726684"/>
            <a:ext cx="963168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Kinesis Data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Streams</a:t>
            </a:r>
            <a:endParaRPr lang="en-US" sz="800" dirty="0"/>
          </a:p>
        </p:txBody>
      </p:sp>
      <p:sp>
        <p:nvSpPr>
          <p:cNvPr id="126" name="Shape 89"/>
          <p:cNvSpPr/>
          <p:nvPr/>
        </p:nvSpPr>
        <p:spPr>
          <a:xfrm>
            <a:off x="8022336" y="5708396"/>
            <a:ext cx="1228344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27" name="Image 3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8068056" y="5822696"/>
            <a:ext cx="155448" cy="155448"/>
          </a:xfrm>
          <a:prstGeom prst="rect">
            <a:avLst/>
          </a:prstGeom>
        </p:spPr>
      </p:pic>
      <p:sp>
        <p:nvSpPr>
          <p:cNvPr id="128" name="Text 90"/>
          <p:cNvSpPr/>
          <p:nvPr/>
        </p:nvSpPr>
        <p:spPr>
          <a:xfrm>
            <a:off x="8250936" y="5726684"/>
            <a:ext cx="963168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Amazon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S3</a:t>
            </a:r>
            <a:endParaRPr lang="en-US" sz="800" dirty="0"/>
          </a:p>
        </p:txBody>
      </p:sp>
      <p:sp>
        <p:nvSpPr>
          <p:cNvPr id="129" name="Shape 91"/>
          <p:cNvSpPr/>
          <p:nvPr/>
        </p:nvSpPr>
        <p:spPr>
          <a:xfrm>
            <a:off x="9323832" y="5708396"/>
            <a:ext cx="1228344" cy="384048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30" name="Image 3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369552" y="5822696"/>
            <a:ext cx="155448" cy="155448"/>
          </a:xfrm>
          <a:prstGeom prst="rect">
            <a:avLst/>
          </a:prstGeom>
        </p:spPr>
      </p:pic>
      <p:sp>
        <p:nvSpPr>
          <p:cNvPr id="131" name="Text 92"/>
          <p:cNvSpPr/>
          <p:nvPr/>
        </p:nvSpPr>
        <p:spPr>
          <a:xfrm>
            <a:off x="9552432" y="5726684"/>
            <a:ext cx="963168" cy="34747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DynamoDB /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RDS</a:t>
            </a:r>
            <a:endParaRPr lang="en-US" sz="800" dirty="0"/>
          </a:p>
        </p:txBody>
      </p:sp>
      <p:sp>
        <p:nvSpPr>
          <p:cNvPr id="132" name="Shape 93"/>
          <p:cNvSpPr/>
          <p:nvPr/>
        </p:nvSpPr>
        <p:spPr>
          <a:xfrm>
            <a:off x="6355080" y="2505456"/>
            <a:ext cx="0" cy="182880"/>
          </a:xfrm>
          <a:prstGeom prst="line">
            <a:avLst/>
          </a:prstGeom>
          <a:noFill/>
          <a:ln w="19050">
            <a:solidFill>
              <a:srgbClr val="1D86FF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2400"/>
          </a:p>
        </p:txBody>
      </p:sp>
      <p:sp>
        <p:nvSpPr>
          <p:cNvPr id="133" name="Shape 94"/>
          <p:cNvSpPr/>
          <p:nvPr/>
        </p:nvSpPr>
        <p:spPr>
          <a:xfrm>
            <a:off x="6355080" y="3772662"/>
            <a:ext cx="0" cy="182880"/>
          </a:xfrm>
          <a:prstGeom prst="line">
            <a:avLst/>
          </a:prstGeom>
          <a:noFill/>
          <a:ln w="19050">
            <a:solidFill>
              <a:srgbClr val="1D86FF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2400"/>
          </a:p>
        </p:txBody>
      </p:sp>
      <p:sp>
        <p:nvSpPr>
          <p:cNvPr id="134" name="Shape 95"/>
          <p:cNvSpPr/>
          <p:nvPr/>
        </p:nvSpPr>
        <p:spPr>
          <a:xfrm>
            <a:off x="6355080" y="5052568"/>
            <a:ext cx="0" cy="182880"/>
          </a:xfrm>
          <a:prstGeom prst="line">
            <a:avLst/>
          </a:prstGeom>
          <a:noFill/>
          <a:ln w="19050">
            <a:solidFill>
              <a:srgbClr val="1D86FF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2400"/>
          </a:p>
        </p:txBody>
      </p:sp>
      <p:sp>
        <p:nvSpPr>
          <p:cNvPr id="135" name="Shape 96"/>
          <p:cNvSpPr/>
          <p:nvPr/>
        </p:nvSpPr>
        <p:spPr>
          <a:xfrm>
            <a:off x="1847088" y="6779768"/>
            <a:ext cx="8961120" cy="55372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36" name="Shape 97"/>
          <p:cNvSpPr/>
          <p:nvPr/>
        </p:nvSpPr>
        <p:spPr>
          <a:xfrm>
            <a:off x="1847088" y="6779768"/>
            <a:ext cx="594360" cy="553720"/>
          </a:xfrm>
          <a:prstGeom prst="roundRect">
            <a:avLst/>
          </a:prstGeom>
          <a:solidFill>
            <a:srgbClr val="1D86FF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37" name="Image 3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993392" y="6889496"/>
            <a:ext cx="164592" cy="164592"/>
          </a:xfrm>
          <a:prstGeom prst="rect">
            <a:avLst/>
          </a:prstGeom>
        </p:spPr>
      </p:pic>
      <p:sp>
        <p:nvSpPr>
          <p:cNvPr id="138" name="Text 98"/>
          <p:cNvSpPr/>
          <p:nvPr/>
        </p:nvSpPr>
        <p:spPr>
          <a:xfrm>
            <a:off x="2542032" y="6843776"/>
            <a:ext cx="1783080" cy="221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1D86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Security &amp; Governance</a:t>
            </a:r>
            <a:endParaRPr lang="en-US" sz="1000" dirty="0"/>
          </a:p>
        </p:txBody>
      </p:sp>
      <p:pic>
        <p:nvPicPr>
          <p:cNvPr id="139" name="Image 3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484624" y="6864096"/>
            <a:ext cx="182880" cy="182880"/>
          </a:xfrm>
          <a:prstGeom prst="rect">
            <a:avLst/>
          </a:prstGeom>
        </p:spPr>
      </p:pic>
      <p:sp>
        <p:nvSpPr>
          <p:cNvPr id="140" name="Text 99"/>
          <p:cNvSpPr/>
          <p:nvPr/>
        </p:nvSpPr>
        <p:spPr>
          <a:xfrm>
            <a:off x="4745736" y="6852920"/>
            <a:ext cx="8686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IAM</a:t>
            </a:r>
            <a:endParaRPr lang="en-US" sz="900" dirty="0"/>
          </a:p>
        </p:txBody>
      </p:sp>
      <p:pic>
        <p:nvPicPr>
          <p:cNvPr id="141" name="Image 3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5380736" y="6864096"/>
            <a:ext cx="182880" cy="182880"/>
          </a:xfrm>
          <a:prstGeom prst="rect">
            <a:avLst/>
          </a:prstGeom>
        </p:spPr>
      </p:pic>
      <p:sp>
        <p:nvSpPr>
          <p:cNvPr id="142" name="Text 100"/>
          <p:cNvSpPr/>
          <p:nvPr/>
        </p:nvSpPr>
        <p:spPr>
          <a:xfrm>
            <a:off x="5641848" y="6852920"/>
            <a:ext cx="8686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KMS</a:t>
            </a:r>
            <a:endParaRPr lang="en-US" sz="900" dirty="0"/>
          </a:p>
        </p:txBody>
      </p:sp>
      <p:pic>
        <p:nvPicPr>
          <p:cNvPr id="143" name="Image 4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6285992" y="6864096"/>
            <a:ext cx="182880" cy="182880"/>
          </a:xfrm>
          <a:prstGeom prst="rect">
            <a:avLst/>
          </a:prstGeom>
        </p:spPr>
      </p:pic>
      <p:sp>
        <p:nvSpPr>
          <p:cNvPr id="144" name="Text 101"/>
          <p:cNvSpPr/>
          <p:nvPr/>
        </p:nvSpPr>
        <p:spPr>
          <a:xfrm>
            <a:off x="6547104" y="6852920"/>
            <a:ext cx="8686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Secrets Manager</a:t>
            </a:r>
            <a:endParaRPr lang="en-US" sz="900" dirty="0"/>
          </a:p>
        </p:txBody>
      </p:sp>
      <p:pic>
        <p:nvPicPr>
          <p:cNvPr id="145" name="Image 4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7593584" y="6864096"/>
            <a:ext cx="182880" cy="182880"/>
          </a:xfrm>
          <a:prstGeom prst="rect">
            <a:avLst/>
          </a:prstGeom>
        </p:spPr>
      </p:pic>
      <p:sp>
        <p:nvSpPr>
          <p:cNvPr id="146" name="Text 102"/>
          <p:cNvSpPr/>
          <p:nvPr/>
        </p:nvSpPr>
        <p:spPr>
          <a:xfrm>
            <a:off x="7854696" y="6852920"/>
            <a:ext cx="8686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WAF</a:t>
            </a:r>
            <a:endParaRPr lang="en-US" sz="900" dirty="0"/>
          </a:p>
        </p:txBody>
      </p:sp>
      <p:pic>
        <p:nvPicPr>
          <p:cNvPr id="147" name="Image 4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8434832" y="6864096"/>
            <a:ext cx="182880" cy="182880"/>
          </a:xfrm>
          <a:prstGeom prst="rect">
            <a:avLst/>
          </a:prstGeom>
        </p:spPr>
      </p:pic>
      <p:sp>
        <p:nvSpPr>
          <p:cNvPr id="148" name="Text 103"/>
          <p:cNvSpPr/>
          <p:nvPr/>
        </p:nvSpPr>
        <p:spPr>
          <a:xfrm>
            <a:off x="8695944" y="6852920"/>
            <a:ext cx="8686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Config</a:t>
            </a:r>
            <a:endParaRPr lang="en-US" sz="900" dirty="0"/>
          </a:p>
        </p:txBody>
      </p:sp>
      <p:pic>
        <p:nvPicPr>
          <p:cNvPr id="149" name="Image 4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9294368" y="6864096"/>
            <a:ext cx="182880" cy="182880"/>
          </a:xfrm>
          <a:prstGeom prst="rect">
            <a:avLst/>
          </a:prstGeom>
        </p:spPr>
      </p:pic>
      <p:sp>
        <p:nvSpPr>
          <p:cNvPr id="150" name="Text 104"/>
          <p:cNvSpPr/>
          <p:nvPr/>
        </p:nvSpPr>
        <p:spPr>
          <a:xfrm>
            <a:off x="9555480" y="6852920"/>
            <a:ext cx="8686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CloudTrail</a:t>
            </a:r>
            <a:endParaRPr lang="en-US" sz="900" dirty="0"/>
          </a:p>
        </p:txBody>
      </p:sp>
      <p:sp>
        <p:nvSpPr>
          <p:cNvPr id="151" name="Shape 105"/>
          <p:cNvSpPr/>
          <p:nvPr/>
        </p:nvSpPr>
        <p:spPr>
          <a:xfrm>
            <a:off x="1847088" y="7444232"/>
            <a:ext cx="8961120" cy="556768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008B96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52" name="Shape 106"/>
          <p:cNvSpPr/>
          <p:nvPr/>
        </p:nvSpPr>
        <p:spPr>
          <a:xfrm>
            <a:off x="1847088" y="7444232"/>
            <a:ext cx="594360" cy="556768"/>
          </a:xfrm>
          <a:prstGeom prst="roundRect">
            <a:avLst/>
          </a:prstGeom>
          <a:solidFill>
            <a:srgbClr val="008B96"/>
          </a:solidFill>
          <a:ln w="12700">
            <a:solidFill>
              <a:srgbClr val="008B96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54" name="Text 107"/>
          <p:cNvSpPr/>
          <p:nvPr/>
        </p:nvSpPr>
        <p:spPr>
          <a:xfrm>
            <a:off x="2542032" y="7489952"/>
            <a:ext cx="1920240" cy="37860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8B9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Observability, Evaluation</a:t>
            </a:r>
            <a:endParaRPr lang="en-US" sz="1000" dirty="0"/>
          </a:p>
          <a:p>
            <a:pPr marL="0" indent="0" algn="l">
              <a:buNone/>
            </a:pPr>
            <a:r>
              <a:rPr lang="en-US" sz="1000" b="1" dirty="0">
                <a:solidFill>
                  <a:srgbClr val="008B9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&amp; Improvement</a:t>
            </a:r>
            <a:endParaRPr lang="en-US" sz="1000" dirty="0"/>
          </a:p>
        </p:txBody>
      </p:sp>
      <p:sp>
        <p:nvSpPr>
          <p:cNvPr id="156" name="Text 108"/>
          <p:cNvSpPr/>
          <p:nvPr/>
        </p:nvSpPr>
        <p:spPr>
          <a:xfrm>
            <a:off x="4764024" y="7517383"/>
            <a:ext cx="868680" cy="22270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CloudWatch</a:t>
            </a:r>
            <a:endParaRPr lang="en-US" sz="900" dirty="0"/>
          </a:p>
        </p:txBody>
      </p:sp>
      <p:sp>
        <p:nvSpPr>
          <p:cNvPr id="158" name="Text 109"/>
          <p:cNvSpPr/>
          <p:nvPr/>
        </p:nvSpPr>
        <p:spPr>
          <a:xfrm>
            <a:off x="6126480" y="7517383"/>
            <a:ext cx="868680" cy="22270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X-Ray</a:t>
            </a:r>
            <a:endParaRPr lang="en-US" sz="900" dirty="0"/>
          </a:p>
        </p:txBody>
      </p:sp>
      <p:sp>
        <p:nvSpPr>
          <p:cNvPr id="160" name="Text 110"/>
          <p:cNvSpPr/>
          <p:nvPr/>
        </p:nvSpPr>
        <p:spPr>
          <a:xfrm>
            <a:off x="7114032" y="7517383"/>
            <a:ext cx="868680" cy="22270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QuickSight</a:t>
            </a:r>
            <a:endParaRPr lang="en-US" sz="900" dirty="0"/>
          </a:p>
        </p:txBody>
      </p:sp>
      <p:sp>
        <p:nvSpPr>
          <p:cNvPr id="162" name="Text 111"/>
          <p:cNvSpPr/>
          <p:nvPr/>
        </p:nvSpPr>
        <p:spPr>
          <a:xfrm>
            <a:off x="8284464" y="7517383"/>
            <a:ext cx="1325880" cy="222707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AgentCore Observability</a:t>
            </a:r>
            <a:endParaRPr lang="en-US" sz="900" dirty="0"/>
          </a:p>
        </p:txBody>
      </p:sp>
      <p:sp>
        <p:nvSpPr>
          <p:cNvPr id="163" name="Shape 112"/>
          <p:cNvSpPr/>
          <p:nvPr/>
        </p:nvSpPr>
        <p:spPr>
          <a:xfrm>
            <a:off x="10991088" y="1005840"/>
            <a:ext cx="1554480" cy="7022592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4" name="Shape 113"/>
          <p:cNvSpPr/>
          <p:nvPr/>
        </p:nvSpPr>
        <p:spPr>
          <a:xfrm>
            <a:off x="10991088" y="1005840"/>
            <a:ext cx="1554480" cy="621792"/>
          </a:xfrm>
          <a:prstGeom prst="round2SameRect">
            <a:avLst/>
          </a:prstGeom>
          <a:solidFill>
            <a:srgbClr val="1D86FF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5" name="Text 114"/>
          <p:cNvSpPr/>
          <p:nvPr/>
        </p:nvSpPr>
        <p:spPr>
          <a:xfrm>
            <a:off x="11082528" y="1161288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1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Customer Systems</a:t>
            </a:r>
            <a:endParaRPr lang="en-US" sz="1010" dirty="0"/>
          </a:p>
        </p:txBody>
      </p:sp>
      <p:sp>
        <p:nvSpPr>
          <p:cNvPr id="166" name="Shape 115"/>
          <p:cNvSpPr/>
          <p:nvPr/>
        </p:nvSpPr>
        <p:spPr>
          <a:xfrm>
            <a:off x="11082528" y="1792224"/>
            <a:ext cx="1371600" cy="493776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67" name="Image 4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1128248" y="1961388"/>
            <a:ext cx="182880" cy="182880"/>
          </a:xfrm>
          <a:prstGeom prst="rect">
            <a:avLst/>
          </a:prstGeom>
        </p:spPr>
      </p:pic>
      <p:sp>
        <p:nvSpPr>
          <p:cNvPr id="168" name="Text 116"/>
          <p:cNvSpPr/>
          <p:nvPr/>
        </p:nvSpPr>
        <p:spPr>
          <a:xfrm>
            <a:off x="11349228" y="1810512"/>
            <a:ext cx="110642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CRM /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Customer Profile</a:t>
            </a:r>
            <a:endParaRPr lang="en-US" sz="800" dirty="0"/>
          </a:p>
        </p:txBody>
      </p:sp>
      <p:sp>
        <p:nvSpPr>
          <p:cNvPr id="169" name="Shape 117"/>
          <p:cNvSpPr/>
          <p:nvPr/>
        </p:nvSpPr>
        <p:spPr>
          <a:xfrm>
            <a:off x="11082528" y="2423160"/>
            <a:ext cx="1371600" cy="493776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70" name="Image 5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1128248" y="2592324"/>
            <a:ext cx="182880" cy="182880"/>
          </a:xfrm>
          <a:prstGeom prst="rect">
            <a:avLst/>
          </a:prstGeom>
        </p:spPr>
      </p:pic>
      <p:sp>
        <p:nvSpPr>
          <p:cNvPr id="171" name="Text 118"/>
          <p:cNvSpPr/>
          <p:nvPr/>
        </p:nvSpPr>
        <p:spPr>
          <a:xfrm>
            <a:off x="11349228" y="2441448"/>
            <a:ext cx="110642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Core Banking /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Deposits</a:t>
            </a:r>
            <a:endParaRPr lang="en-US" sz="800" dirty="0"/>
          </a:p>
        </p:txBody>
      </p:sp>
      <p:sp>
        <p:nvSpPr>
          <p:cNvPr id="172" name="Shape 119"/>
          <p:cNvSpPr/>
          <p:nvPr/>
        </p:nvSpPr>
        <p:spPr>
          <a:xfrm>
            <a:off x="11082528" y="3054096"/>
            <a:ext cx="1371600" cy="493776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73" name="Image 5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1128248" y="3223260"/>
            <a:ext cx="182880" cy="182880"/>
          </a:xfrm>
          <a:prstGeom prst="rect">
            <a:avLst/>
          </a:prstGeom>
        </p:spPr>
      </p:pic>
      <p:sp>
        <p:nvSpPr>
          <p:cNvPr id="174" name="Text 120"/>
          <p:cNvSpPr/>
          <p:nvPr/>
        </p:nvSpPr>
        <p:spPr>
          <a:xfrm>
            <a:off x="11349228" y="3072384"/>
            <a:ext cx="110642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Loan Origination &amp;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Servicing</a:t>
            </a:r>
            <a:endParaRPr lang="en-US" sz="800" dirty="0"/>
          </a:p>
        </p:txBody>
      </p:sp>
      <p:sp>
        <p:nvSpPr>
          <p:cNvPr id="175" name="Shape 121"/>
          <p:cNvSpPr/>
          <p:nvPr/>
        </p:nvSpPr>
        <p:spPr>
          <a:xfrm>
            <a:off x="11082528" y="3685032"/>
            <a:ext cx="1371600" cy="493776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76" name="Image 5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1128248" y="3854196"/>
            <a:ext cx="182880" cy="182880"/>
          </a:xfrm>
          <a:prstGeom prst="rect">
            <a:avLst/>
          </a:prstGeom>
        </p:spPr>
      </p:pic>
      <p:sp>
        <p:nvSpPr>
          <p:cNvPr id="177" name="Text 122"/>
          <p:cNvSpPr/>
          <p:nvPr/>
        </p:nvSpPr>
        <p:spPr>
          <a:xfrm>
            <a:off x="11349228" y="3703320"/>
            <a:ext cx="110642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Cards &amp; Payments</a:t>
            </a:r>
            <a:endParaRPr lang="en-US" sz="800" dirty="0"/>
          </a:p>
        </p:txBody>
      </p:sp>
      <p:sp>
        <p:nvSpPr>
          <p:cNvPr id="178" name="Shape 123"/>
          <p:cNvSpPr/>
          <p:nvPr/>
        </p:nvSpPr>
        <p:spPr>
          <a:xfrm>
            <a:off x="11082528" y="4315968"/>
            <a:ext cx="1371600" cy="493776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79" name="Image 5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1128248" y="4485132"/>
            <a:ext cx="182880" cy="182880"/>
          </a:xfrm>
          <a:prstGeom prst="rect">
            <a:avLst/>
          </a:prstGeom>
        </p:spPr>
      </p:pic>
      <p:sp>
        <p:nvSpPr>
          <p:cNvPr id="180" name="Text 124"/>
          <p:cNvSpPr/>
          <p:nvPr/>
        </p:nvSpPr>
        <p:spPr>
          <a:xfrm>
            <a:off x="11349228" y="4334256"/>
            <a:ext cx="110642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Fraud &amp; Disputes</a:t>
            </a:r>
            <a:endParaRPr lang="en-US" sz="800" dirty="0"/>
          </a:p>
        </p:txBody>
      </p:sp>
      <p:sp>
        <p:nvSpPr>
          <p:cNvPr id="181" name="Shape 125"/>
          <p:cNvSpPr/>
          <p:nvPr/>
        </p:nvSpPr>
        <p:spPr>
          <a:xfrm>
            <a:off x="11082528" y="4946904"/>
            <a:ext cx="1371600" cy="493776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82" name="Image 5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11128248" y="5116068"/>
            <a:ext cx="182880" cy="182880"/>
          </a:xfrm>
          <a:prstGeom prst="rect">
            <a:avLst/>
          </a:prstGeom>
        </p:spPr>
      </p:pic>
      <p:sp>
        <p:nvSpPr>
          <p:cNvPr id="183" name="Text 126"/>
          <p:cNvSpPr/>
          <p:nvPr/>
        </p:nvSpPr>
        <p:spPr>
          <a:xfrm>
            <a:off x="11349228" y="4965192"/>
            <a:ext cx="110642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Case / Workflow</a:t>
            </a:r>
            <a:endParaRPr lang="en-US" sz="800" dirty="0"/>
          </a:p>
        </p:txBody>
      </p:sp>
      <p:sp>
        <p:nvSpPr>
          <p:cNvPr id="184" name="Shape 127"/>
          <p:cNvSpPr/>
          <p:nvPr/>
        </p:nvSpPr>
        <p:spPr>
          <a:xfrm>
            <a:off x="11082528" y="5577840"/>
            <a:ext cx="1371600" cy="493776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85" name="Image 5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1128248" y="5747004"/>
            <a:ext cx="182880" cy="182880"/>
          </a:xfrm>
          <a:prstGeom prst="rect">
            <a:avLst/>
          </a:prstGeom>
        </p:spPr>
      </p:pic>
      <p:sp>
        <p:nvSpPr>
          <p:cNvPr id="186" name="Text 128"/>
          <p:cNvSpPr/>
          <p:nvPr/>
        </p:nvSpPr>
        <p:spPr>
          <a:xfrm>
            <a:off x="11349228" y="5596128"/>
            <a:ext cx="110642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Identity Providers</a:t>
            </a:r>
            <a:endParaRPr lang="en-US" sz="800" dirty="0"/>
          </a:p>
        </p:txBody>
      </p:sp>
      <p:sp>
        <p:nvSpPr>
          <p:cNvPr id="187" name="Shape 129"/>
          <p:cNvSpPr/>
          <p:nvPr/>
        </p:nvSpPr>
        <p:spPr>
          <a:xfrm>
            <a:off x="11082528" y="6208776"/>
            <a:ext cx="1371600" cy="493776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88" name="Image 5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11128248" y="6377940"/>
            <a:ext cx="182880" cy="182880"/>
          </a:xfrm>
          <a:prstGeom prst="rect">
            <a:avLst/>
          </a:prstGeom>
        </p:spPr>
      </p:pic>
      <p:sp>
        <p:nvSpPr>
          <p:cNvPr id="189" name="Text 130"/>
          <p:cNvSpPr/>
          <p:nvPr/>
        </p:nvSpPr>
        <p:spPr>
          <a:xfrm>
            <a:off x="11349228" y="6227064"/>
            <a:ext cx="110642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Documents /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Knowledge</a:t>
            </a:r>
            <a:endParaRPr lang="en-US" sz="800" dirty="0"/>
          </a:p>
        </p:txBody>
      </p:sp>
      <p:sp>
        <p:nvSpPr>
          <p:cNvPr id="190" name="Shape 131"/>
          <p:cNvSpPr/>
          <p:nvPr/>
        </p:nvSpPr>
        <p:spPr>
          <a:xfrm>
            <a:off x="11082528" y="6839712"/>
            <a:ext cx="1371600" cy="493776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191" name="Image 5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1128248" y="7008876"/>
            <a:ext cx="182880" cy="182880"/>
          </a:xfrm>
          <a:prstGeom prst="rect">
            <a:avLst/>
          </a:prstGeom>
        </p:spPr>
      </p:pic>
      <p:sp>
        <p:nvSpPr>
          <p:cNvPr id="192" name="Text 132"/>
          <p:cNvSpPr/>
          <p:nvPr/>
        </p:nvSpPr>
        <p:spPr>
          <a:xfrm>
            <a:off x="11349228" y="6858000"/>
            <a:ext cx="110642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Data &amp; Analytics</a:t>
            </a:r>
            <a:endParaRPr lang="en-US" sz="800" dirty="0"/>
          </a:p>
        </p:txBody>
      </p:sp>
      <p:sp>
        <p:nvSpPr>
          <p:cNvPr id="193" name="Shape 133"/>
          <p:cNvSpPr/>
          <p:nvPr/>
        </p:nvSpPr>
        <p:spPr>
          <a:xfrm>
            <a:off x="10643616" y="2048256"/>
            <a:ext cx="347472" cy="0"/>
          </a:xfrm>
          <a:prstGeom prst="line">
            <a:avLst/>
          </a:prstGeom>
          <a:noFill/>
          <a:ln w="19050">
            <a:solidFill>
              <a:srgbClr val="1D86FF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2400"/>
          </a:p>
        </p:txBody>
      </p:sp>
      <p:sp>
        <p:nvSpPr>
          <p:cNvPr id="194" name="Shape 134"/>
          <p:cNvSpPr/>
          <p:nvPr/>
        </p:nvSpPr>
        <p:spPr>
          <a:xfrm>
            <a:off x="10643616" y="3315462"/>
            <a:ext cx="347472" cy="0"/>
          </a:xfrm>
          <a:prstGeom prst="line">
            <a:avLst/>
          </a:prstGeom>
          <a:noFill/>
          <a:ln w="19050">
            <a:solidFill>
              <a:srgbClr val="6835E5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2400"/>
          </a:p>
        </p:txBody>
      </p:sp>
      <p:sp>
        <p:nvSpPr>
          <p:cNvPr id="195" name="Shape 135"/>
          <p:cNvSpPr/>
          <p:nvPr/>
        </p:nvSpPr>
        <p:spPr>
          <a:xfrm>
            <a:off x="10643616" y="4569968"/>
            <a:ext cx="347472" cy="0"/>
          </a:xfrm>
          <a:prstGeom prst="line">
            <a:avLst/>
          </a:prstGeom>
          <a:noFill/>
          <a:ln w="19050">
            <a:solidFill>
              <a:srgbClr val="D91473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2400"/>
          </a:p>
        </p:txBody>
      </p:sp>
      <p:sp>
        <p:nvSpPr>
          <p:cNvPr id="196" name="Shape 136"/>
          <p:cNvSpPr/>
          <p:nvPr/>
        </p:nvSpPr>
        <p:spPr>
          <a:xfrm>
            <a:off x="10643616" y="5818124"/>
            <a:ext cx="347472" cy="0"/>
          </a:xfrm>
          <a:prstGeom prst="line">
            <a:avLst/>
          </a:prstGeom>
          <a:noFill/>
          <a:ln w="19050">
            <a:solidFill>
              <a:srgbClr val="008B96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2400"/>
          </a:p>
        </p:txBody>
      </p:sp>
      <p:sp>
        <p:nvSpPr>
          <p:cNvPr id="197" name="Shape 137"/>
          <p:cNvSpPr/>
          <p:nvPr/>
        </p:nvSpPr>
        <p:spPr>
          <a:xfrm>
            <a:off x="12682728" y="1005840"/>
            <a:ext cx="1764792" cy="7022592"/>
          </a:xfrm>
          <a:prstGeom prst="roundRect">
            <a:avLst>
              <a:gd name="adj" fmla="val 4145"/>
            </a:avLst>
          </a:prstGeom>
          <a:solidFill>
            <a:srgbClr val="FFFFFF"/>
          </a:solidFill>
          <a:ln w="12700">
            <a:solidFill>
              <a:srgbClr val="D9147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8" name="Shape 138"/>
          <p:cNvSpPr/>
          <p:nvPr/>
        </p:nvSpPr>
        <p:spPr>
          <a:xfrm>
            <a:off x="12682728" y="1005840"/>
            <a:ext cx="1764792" cy="621792"/>
          </a:xfrm>
          <a:prstGeom prst="round2SameRect">
            <a:avLst/>
          </a:prstGeom>
          <a:solidFill>
            <a:srgbClr val="D91473"/>
          </a:solidFill>
          <a:ln w="12700">
            <a:solidFill>
              <a:srgbClr val="D9147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9" name="Text 139"/>
          <p:cNvSpPr/>
          <p:nvPr/>
        </p:nvSpPr>
        <p:spPr>
          <a:xfrm>
            <a:off x="12774168" y="1097280"/>
            <a:ext cx="158191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Hexaware IP &amp;</a:t>
            </a:r>
            <a:endParaRPr lang="en-US" sz="1040" dirty="0"/>
          </a:p>
          <a:p>
            <a:pPr marL="0" indent="0" algn="ctr">
              <a:buNone/>
            </a:pPr>
            <a:r>
              <a:rPr lang="en-US" sz="104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Accelerators</a:t>
            </a:r>
            <a:endParaRPr lang="en-US" sz="1040" dirty="0"/>
          </a:p>
        </p:txBody>
      </p:sp>
      <p:sp>
        <p:nvSpPr>
          <p:cNvPr id="200" name="Shape 140"/>
          <p:cNvSpPr/>
          <p:nvPr/>
        </p:nvSpPr>
        <p:spPr>
          <a:xfrm>
            <a:off x="12774168" y="1874520"/>
            <a:ext cx="1581912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2700">
            <a:solidFill>
              <a:srgbClr val="EAB6CF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201" name="Image 5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2819888" y="2061972"/>
            <a:ext cx="182880" cy="182880"/>
          </a:xfrm>
          <a:prstGeom prst="rect">
            <a:avLst/>
          </a:prstGeom>
        </p:spPr>
      </p:pic>
      <p:sp>
        <p:nvSpPr>
          <p:cNvPr id="202" name="Text 141"/>
          <p:cNvSpPr/>
          <p:nvPr/>
        </p:nvSpPr>
        <p:spPr>
          <a:xfrm>
            <a:off x="13066268" y="1892808"/>
            <a:ext cx="1316736" cy="49377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 err="1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AgentVerse</a:t>
            </a:r>
            <a:r>
              <a:rPr lang="en-US" sz="800" b="1" baseline="30000" dirty="0" err="1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TM</a:t>
            </a:r>
            <a:endParaRPr lang="en-US" sz="800" baseline="30000" dirty="0"/>
          </a:p>
        </p:txBody>
      </p:sp>
      <p:sp>
        <p:nvSpPr>
          <p:cNvPr id="203" name="Shape 142"/>
          <p:cNvSpPr/>
          <p:nvPr/>
        </p:nvSpPr>
        <p:spPr>
          <a:xfrm>
            <a:off x="12774168" y="2587752"/>
            <a:ext cx="1581912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2700">
            <a:solidFill>
              <a:srgbClr val="EAB6CF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204" name="Image 5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2819888" y="2775204"/>
            <a:ext cx="182880" cy="182880"/>
          </a:xfrm>
          <a:prstGeom prst="rect">
            <a:avLst/>
          </a:prstGeom>
        </p:spPr>
      </p:pic>
      <p:sp>
        <p:nvSpPr>
          <p:cNvPr id="205" name="Text 143"/>
          <p:cNvSpPr/>
          <p:nvPr/>
        </p:nvSpPr>
        <p:spPr>
          <a:xfrm>
            <a:off x="13066268" y="2606040"/>
            <a:ext cx="1316736" cy="49377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Banking Journey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Intelligence Library</a:t>
            </a:r>
            <a:endParaRPr lang="en-US" sz="800" dirty="0"/>
          </a:p>
        </p:txBody>
      </p:sp>
      <p:sp>
        <p:nvSpPr>
          <p:cNvPr id="206" name="Shape 144"/>
          <p:cNvSpPr/>
          <p:nvPr/>
        </p:nvSpPr>
        <p:spPr>
          <a:xfrm>
            <a:off x="12774168" y="3300984"/>
            <a:ext cx="1581912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2700">
            <a:solidFill>
              <a:srgbClr val="EAB6CF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207" name="Image 6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2819888" y="3488436"/>
            <a:ext cx="182880" cy="182880"/>
          </a:xfrm>
          <a:prstGeom prst="rect">
            <a:avLst/>
          </a:prstGeom>
        </p:spPr>
      </p:pic>
      <p:sp>
        <p:nvSpPr>
          <p:cNvPr id="208" name="Text 145"/>
          <p:cNvSpPr/>
          <p:nvPr/>
        </p:nvSpPr>
        <p:spPr>
          <a:xfrm>
            <a:off x="13066268" y="3319272"/>
            <a:ext cx="1316736" cy="49377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Earned Autonomy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Framework</a:t>
            </a:r>
            <a:endParaRPr lang="en-US" sz="800" dirty="0"/>
          </a:p>
        </p:txBody>
      </p:sp>
      <p:sp>
        <p:nvSpPr>
          <p:cNvPr id="209" name="Shape 146"/>
          <p:cNvSpPr/>
          <p:nvPr/>
        </p:nvSpPr>
        <p:spPr>
          <a:xfrm>
            <a:off x="12774168" y="4014216"/>
            <a:ext cx="1581912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2700">
            <a:solidFill>
              <a:srgbClr val="EAB6CF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210" name="Image 6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2819888" y="4201668"/>
            <a:ext cx="182880" cy="182880"/>
          </a:xfrm>
          <a:prstGeom prst="rect">
            <a:avLst/>
          </a:prstGeom>
        </p:spPr>
      </p:pic>
      <p:sp>
        <p:nvSpPr>
          <p:cNvPr id="211" name="Text 147"/>
          <p:cNvSpPr/>
          <p:nvPr/>
        </p:nvSpPr>
        <p:spPr>
          <a:xfrm>
            <a:off x="13066268" y="4032504"/>
            <a:ext cx="1316736" cy="49377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Journey &amp; Agent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Patterns</a:t>
            </a:r>
            <a:endParaRPr lang="en-US" sz="800" dirty="0"/>
          </a:p>
        </p:txBody>
      </p:sp>
      <p:sp>
        <p:nvSpPr>
          <p:cNvPr id="212" name="Shape 148"/>
          <p:cNvSpPr/>
          <p:nvPr/>
        </p:nvSpPr>
        <p:spPr>
          <a:xfrm>
            <a:off x="12774168" y="4727448"/>
            <a:ext cx="1581912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2700">
            <a:solidFill>
              <a:srgbClr val="EAB6CF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213" name="Image 6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12819888" y="4914900"/>
            <a:ext cx="182880" cy="182880"/>
          </a:xfrm>
          <a:prstGeom prst="rect">
            <a:avLst/>
          </a:prstGeom>
        </p:spPr>
      </p:pic>
      <p:sp>
        <p:nvSpPr>
          <p:cNvPr id="214" name="Text 149"/>
          <p:cNvSpPr/>
          <p:nvPr/>
        </p:nvSpPr>
        <p:spPr>
          <a:xfrm>
            <a:off x="13066268" y="4745736"/>
            <a:ext cx="1316736" cy="49377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Integration</a:t>
            </a:r>
            <a:endParaRPr lang="en-US" sz="800" dirty="0"/>
          </a:p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Accelerators</a:t>
            </a:r>
            <a:endParaRPr lang="en-US" sz="800" dirty="0"/>
          </a:p>
        </p:txBody>
      </p:sp>
      <p:sp>
        <p:nvSpPr>
          <p:cNvPr id="215" name="Shape 150"/>
          <p:cNvSpPr/>
          <p:nvPr/>
        </p:nvSpPr>
        <p:spPr>
          <a:xfrm>
            <a:off x="12774168" y="5440680"/>
            <a:ext cx="1581912" cy="530352"/>
          </a:xfrm>
          <a:prstGeom prst="roundRect">
            <a:avLst>
              <a:gd name="adj" fmla="val 10345"/>
            </a:avLst>
          </a:prstGeom>
          <a:solidFill>
            <a:srgbClr val="FFFFFF"/>
          </a:solidFill>
          <a:ln w="12700">
            <a:solidFill>
              <a:srgbClr val="EAB6CF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pic>
        <p:nvPicPr>
          <p:cNvPr id="216" name="Image 6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12819888" y="5628132"/>
            <a:ext cx="182880" cy="182880"/>
          </a:xfrm>
          <a:prstGeom prst="rect">
            <a:avLst/>
          </a:prstGeom>
        </p:spPr>
      </p:pic>
      <p:sp>
        <p:nvSpPr>
          <p:cNvPr id="217" name="Text 151"/>
          <p:cNvSpPr/>
          <p:nvPr/>
        </p:nvSpPr>
        <p:spPr>
          <a:xfrm>
            <a:off x="13066268" y="5458968"/>
            <a:ext cx="1316736" cy="49377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Assurance Assets</a:t>
            </a:r>
            <a:endParaRPr lang="en-US" sz="800" dirty="0"/>
          </a:p>
        </p:txBody>
      </p:sp>
      <p:sp>
        <p:nvSpPr>
          <p:cNvPr id="218" name="Shape 152"/>
          <p:cNvSpPr/>
          <p:nvPr/>
        </p:nvSpPr>
        <p:spPr>
          <a:xfrm>
            <a:off x="12911328" y="6565392"/>
            <a:ext cx="1307592" cy="0"/>
          </a:xfrm>
          <a:prstGeom prst="line">
            <a:avLst/>
          </a:prstGeom>
          <a:noFill/>
          <a:ln w="12700">
            <a:solidFill>
              <a:srgbClr val="D91473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19" name="Text 153"/>
          <p:cNvSpPr/>
          <p:nvPr/>
        </p:nvSpPr>
        <p:spPr>
          <a:xfrm>
            <a:off x="12847320" y="6702552"/>
            <a:ext cx="143560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Applied selectively to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i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accelerate the AWS-native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i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solution</a:t>
            </a:r>
            <a:endParaRPr lang="en-US" sz="900" dirty="0"/>
          </a:p>
        </p:txBody>
      </p:sp>
      <p:pic>
        <p:nvPicPr>
          <p:cNvPr id="230" name="Image 0" descr="/mnt/data/hexaware_logo_blue_transparent.png">
            <a:extLst>
              <a:ext uri="{FF2B5EF4-FFF2-40B4-BE49-F238E27FC236}">
                <a16:creationId xmlns:a16="http://schemas.microsoft.com/office/drawing/2014/main" id="{49C2EFA3-600D-A5DE-DBFC-52352CB1C0AD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82728" y="146484"/>
            <a:ext cx="1737360" cy="407744"/>
          </a:xfrm>
          <a:prstGeom prst="rect">
            <a:avLst/>
          </a:prstGeom>
        </p:spPr>
      </p:pic>
      <p:pic>
        <p:nvPicPr>
          <p:cNvPr id="234" name="Picture 233" descr="Amazon Connect Logo PNG (Transparent) SVG AI – Free Download">
            <a:extLst>
              <a:ext uri="{FF2B5EF4-FFF2-40B4-BE49-F238E27FC236}">
                <a16:creationId xmlns:a16="http://schemas.microsoft.com/office/drawing/2014/main" id="{35B83EA3-5C8A-8295-D0C8-EBA5156AD7F6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2156968" y="1880871"/>
            <a:ext cx="365760" cy="3367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anro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anro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195</Words>
  <Application>Microsoft Office PowerPoint</Application>
  <PresentationFormat>Custom</PresentationFormat>
  <Paragraphs>107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Manrope</vt:lpstr>
      <vt:lpstr>Office Theme</vt:lpstr>
      <vt:lpstr>PowerPoint Presentation</vt:lpstr>
    </vt:vector>
  </TitlesOfParts>
  <Company>Hexaware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AWS Architecture Blueprint</dc:title>
  <dc:subject>AI-Native Banking and Lending Servicing on Amazon Connect - AWS Architecture Blueprint</dc:subject>
  <dc:creator>OpenAI</dc:creator>
  <cp:lastModifiedBy>Roger Arias</cp:lastModifiedBy>
  <cp:revision>2</cp:revision>
  <dcterms:created xsi:type="dcterms:W3CDTF">2026-08-06T14:36:49Z</dcterms:created>
  <dcterms:modified xsi:type="dcterms:W3CDTF">2026-08-06T15:05:21Z</dcterms:modified>
</cp:coreProperties>
</file>